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57" r:id="rId4"/>
    <p:sldId id="258" r:id="rId5"/>
    <p:sldId id="264" r:id="rId6"/>
    <p:sldId id="259" r:id="rId7"/>
    <p:sldId id="260" r:id="rId8"/>
    <p:sldId id="261" r:id="rId9"/>
    <p:sldId id="262" r:id="rId10"/>
    <p:sldId id="265" r:id="rId11"/>
    <p:sldId id="266" r:id="rId12"/>
    <p:sldId id="418" r:id="rId13"/>
    <p:sldId id="267" r:id="rId14"/>
    <p:sldId id="268" r:id="rId15"/>
    <p:sldId id="410" r:id="rId16"/>
    <p:sldId id="409" r:id="rId17"/>
    <p:sldId id="411" r:id="rId18"/>
    <p:sldId id="412" r:id="rId19"/>
    <p:sldId id="413" r:id="rId20"/>
    <p:sldId id="272" r:id="rId21"/>
    <p:sldId id="269" r:id="rId22"/>
    <p:sldId id="270" r:id="rId23"/>
    <p:sldId id="271" r:id="rId24"/>
    <p:sldId id="273" r:id="rId25"/>
    <p:sldId id="274" r:id="rId26"/>
    <p:sldId id="275" r:id="rId27"/>
    <p:sldId id="276" r:id="rId28"/>
    <p:sldId id="277" r:id="rId29"/>
    <p:sldId id="278" r:id="rId30"/>
    <p:sldId id="280" r:id="rId31"/>
    <p:sldId id="281" r:id="rId32"/>
    <p:sldId id="282" r:id="rId33"/>
    <p:sldId id="279" r:id="rId34"/>
    <p:sldId id="283"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414" r:id="rId78"/>
    <p:sldId id="415" r:id="rId79"/>
    <p:sldId id="327" r:id="rId80"/>
    <p:sldId id="416" r:id="rId81"/>
    <p:sldId id="41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2" r:id="rId96"/>
    <p:sldId id="341" r:id="rId97"/>
    <p:sldId id="346" r:id="rId98"/>
    <p:sldId id="344" r:id="rId99"/>
    <p:sldId id="345"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28"/>
    <p:restoredTop sz="94694"/>
  </p:normalViewPr>
  <p:slideViewPr>
    <p:cSldViewPr snapToGrid="0" snapToObjects="1">
      <p:cViewPr varScale="1">
        <p:scale>
          <a:sx n="147" d="100"/>
          <a:sy n="147" d="100"/>
        </p:scale>
        <p:origin x="5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7E22D7-2EEF-431A-8FC9-0C0E5A46545C}"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376E3E67-5F14-4C5A-A558-ABE31F1AB984}">
      <dgm:prSet/>
      <dgm:spPr/>
      <dgm:t>
        <a:bodyPr/>
        <a:lstStyle/>
        <a:p>
          <a:r>
            <a:rPr lang="en-US"/>
            <a:t>Add title</a:t>
          </a:r>
        </a:p>
      </dgm:t>
    </dgm:pt>
    <dgm:pt modelId="{422226DC-A950-418E-91EC-8C97B4E4B741}" type="parTrans" cxnId="{E149CB61-1AFF-419D-BAFE-929927FF9229}">
      <dgm:prSet/>
      <dgm:spPr/>
      <dgm:t>
        <a:bodyPr/>
        <a:lstStyle/>
        <a:p>
          <a:endParaRPr lang="en-US"/>
        </a:p>
      </dgm:t>
    </dgm:pt>
    <dgm:pt modelId="{C75E8BBE-C64E-4709-84D9-9F66B0F01DC0}" type="sibTrans" cxnId="{E149CB61-1AFF-419D-BAFE-929927FF9229}">
      <dgm:prSet/>
      <dgm:spPr/>
      <dgm:t>
        <a:bodyPr/>
        <a:lstStyle/>
        <a:p>
          <a:endParaRPr lang="en-US"/>
        </a:p>
      </dgm:t>
    </dgm:pt>
    <dgm:pt modelId="{5AB9CBCE-77CF-4120-9D67-4DF768E85C71}">
      <dgm:prSet/>
      <dgm:spPr/>
      <dgm:t>
        <a:bodyPr/>
        <a:lstStyle/>
        <a:p>
          <a:r>
            <a:rPr lang="en-US"/>
            <a:t>Type equals issue, can also be an incident</a:t>
          </a:r>
        </a:p>
      </dgm:t>
    </dgm:pt>
    <dgm:pt modelId="{97DD7793-A5D8-4C59-8D38-400CC6002BF6}" type="parTrans" cxnId="{C9EC8497-587E-44C2-AC0B-E1DA2F329F7C}">
      <dgm:prSet/>
      <dgm:spPr/>
      <dgm:t>
        <a:bodyPr/>
        <a:lstStyle/>
        <a:p>
          <a:endParaRPr lang="en-US"/>
        </a:p>
      </dgm:t>
    </dgm:pt>
    <dgm:pt modelId="{F8CF9176-F6A7-4106-A0D8-D63752E93552}" type="sibTrans" cxnId="{C9EC8497-587E-44C2-AC0B-E1DA2F329F7C}">
      <dgm:prSet/>
      <dgm:spPr/>
      <dgm:t>
        <a:bodyPr/>
        <a:lstStyle/>
        <a:p>
          <a:endParaRPr lang="en-US"/>
        </a:p>
      </dgm:t>
    </dgm:pt>
    <dgm:pt modelId="{1BCF964C-CECA-45BC-9565-FB072271FDBB}">
      <dgm:prSet/>
      <dgm:spPr/>
      <dgm:t>
        <a:bodyPr/>
        <a:lstStyle/>
        <a:p>
          <a:r>
            <a:rPr lang="en-US"/>
            <a:t>Description clear and concise</a:t>
          </a:r>
        </a:p>
      </dgm:t>
    </dgm:pt>
    <dgm:pt modelId="{C564382B-4BAF-49F5-9B88-945AC9E8839A}" type="parTrans" cxnId="{28630EA9-1CBE-4B51-9A27-BB33DA365265}">
      <dgm:prSet/>
      <dgm:spPr/>
      <dgm:t>
        <a:bodyPr/>
        <a:lstStyle/>
        <a:p>
          <a:endParaRPr lang="en-US"/>
        </a:p>
      </dgm:t>
    </dgm:pt>
    <dgm:pt modelId="{072F8062-00E5-4C96-81F3-EC73438E9185}" type="sibTrans" cxnId="{28630EA9-1CBE-4B51-9A27-BB33DA365265}">
      <dgm:prSet/>
      <dgm:spPr/>
      <dgm:t>
        <a:bodyPr/>
        <a:lstStyle/>
        <a:p>
          <a:endParaRPr lang="en-US"/>
        </a:p>
      </dgm:t>
    </dgm:pt>
    <dgm:pt modelId="{71F66F4D-50AC-4251-ACF1-043400BF183A}">
      <dgm:prSet/>
      <dgm:spPr/>
      <dgm:t>
        <a:bodyPr/>
        <a:lstStyle/>
        <a:p>
          <a:r>
            <a:rPr lang="en-US"/>
            <a:t>Add an Assignee.</a:t>
          </a:r>
        </a:p>
      </dgm:t>
    </dgm:pt>
    <dgm:pt modelId="{E5525B81-4771-4E21-9DCC-737CBE3E0853}" type="parTrans" cxnId="{ADB60A28-4AF5-44B0-9B67-46A6DBB20C91}">
      <dgm:prSet/>
      <dgm:spPr/>
      <dgm:t>
        <a:bodyPr/>
        <a:lstStyle/>
        <a:p>
          <a:endParaRPr lang="en-US"/>
        </a:p>
      </dgm:t>
    </dgm:pt>
    <dgm:pt modelId="{866D54A0-7852-4B58-9209-978F83F8D70A}" type="sibTrans" cxnId="{ADB60A28-4AF5-44B0-9B67-46A6DBB20C91}">
      <dgm:prSet/>
      <dgm:spPr/>
      <dgm:t>
        <a:bodyPr/>
        <a:lstStyle/>
        <a:p>
          <a:endParaRPr lang="en-US"/>
        </a:p>
      </dgm:t>
    </dgm:pt>
    <dgm:pt modelId="{B3758828-60EB-4347-9489-C661B6E0A13A}">
      <dgm:prSet/>
      <dgm:spPr/>
      <dgm:t>
        <a:bodyPr/>
        <a:lstStyle/>
        <a:p>
          <a:r>
            <a:rPr lang="en-US" dirty="0"/>
            <a:t>Select a milestone if available or create</a:t>
          </a:r>
        </a:p>
      </dgm:t>
    </dgm:pt>
    <dgm:pt modelId="{BFF0A7D2-B1BC-4C36-A912-C58AD425285D}" type="parTrans" cxnId="{57B355C4-C90C-49A6-8E72-11484C7720E8}">
      <dgm:prSet/>
      <dgm:spPr/>
      <dgm:t>
        <a:bodyPr/>
        <a:lstStyle/>
        <a:p>
          <a:endParaRPr lang="en-US"/>
        </a:p>
      </dgm:t>
    </dgm:pt>
    <dgm:pt modelId="{7E1D56EC-036E-4D1F-9F61-5FDC68CF340D}" type="sibTrans" cxnId="{57B355C4-C90C-49A6-8E72-11484C7720E8}">
      <dgm:prSet/>
      <dgm:spPr/>
      <dgm:t>
        <a:bodyPr/>
        <a:lstStyle/>
        <a:p>
          <a:endParaRPr lang="en-US"/>
        </a:p>
      </dgm:t>
    </dgm:pt>
    <dgm:pt modelId="{F275BC23-FF4B-0148-98BB-0D358329A234}">
      <dgm:prSet/>
      <dgm:spPr/>
      <dgm:t>
        <a:bodyPr/>
        <a:lstStyle/>
        <a:p>
          <a:r>
            <a:rPr lang="en-US" dirty="0"/>
            <a:t>Hit the create issue button</a:t>
          </a:r>
        </a:p>
      </dgm:t>
    </dgm:pt>
    <dgm:pt modelId="{4B87D439-FC79-8545-9747-54A358598FE8}" type="parTrans" cxnId="{9193329F-90F0-ED47-A28F-663F4A3223A2}">
      <dgm:prSet/>
      <dgm:spPr/>
      <dgm:t>
        <a:bodyPr/>
        <a:lstStyle/>
        <a:p>
          <a:endParaRPr lang="en-US"/>
        </a:p>
      </dgm:t>
    </dgm:pt>
    <dgm:pt modelId="{15D89CB2-3438-C645-97FE-240729203B21}" type="sibTrans" cxnId="{9193329F-90F0-ED47-A28F-663F4A3223A2}">
      <dgm:prSet/>
      <dgm:spPr/>
      <dgm:t>
        <a:bodyPr/>
        <a:lstStyle/>
        <a:p>
          <a:endParaRPr lang="en-US"/>
        </a:p>
      </dgm:t>
    </dgm:pt>
    <dgm:pt modelId="{2A414ADD-770F-804B-8D96-56ED7FD3EEC0}">
      <dgm:prSet/>
      <dgm:spPr/>
      <dgm:t>
        <a:bodyPr/>
        <a:lstStyle/>
        <a:p>
          <a:r>
            <a:rPr lang="en-US" dirty="0"/>
            <a:t>Add label when appropriate</a:t>
          </a:r>
        </a:p>
      </dgm:t>
    </dgm:pt>
    <dgm:pt modelId="{66762D97-815C-914C-BFE0-32B7AA23268E}" type="parTrans" cxnId="{011926C8-85C4-3940-861B-5E767BAF96D7}">
      <dgm:prSet/>
      <dgm:spPr/>
      <dgm:t>
        <a:bodyPr/>
        <a:lstStyle/>
        <a:p>
          <a:endParaRPr lang="en-US"/>
        </a:p>
      </dgm:t>
    </dgm:pt>
    <dgm:pt modelId="{6FBD1D93-8BCA-C047-8781-41E52803E092}" type="sibTrans" cxnId="{011926C8-85C4-3940-861B-5E767BAF96D7}">
      <dgm:prSet/>
      <dgm:spPr/>
      <dgm:t>
        <a:bodyPr/>
        <a:lstStyle/>
        <a:p>
          <a:endParaRPr lang="en-US"/>
        </a:p>
      </dgm:t>
    </dgm:pt>
    <dgm:pt modelId="{CD09ABDA-62DC-5A44-8BE1-1333F5A29DFA}" type="pres">
      <dgm:prSet presAssocID="{1C7E22D7-2EEF-431A-8FC9-0C0E5A46545C}" presName="Name0" presStyleCnt="0">
        <dgm:presLayoutVars>
          <dgm:dir/>
          <dgm:resizeHandles val="exact"/>
        </dgm:presLayoutVars>
      </dgm:prSet>
      <dgm:spPr/>
    </dgm:pt>
    <dgm:pt modelId="{67CFF591-1D91-5049-9A83-597F8BA108CB}" type="pres">
      <dgm:prSet presAssocID="{376E3E67-5F14-4C5A-A558-ABE31F1AB984}" presName="node" presStyleLbl="node1" presStyleIdx="0" presStyleCnt="7">
        <dgm:presLayoutVars>
          <dgm:bulletEnabled val="1"/>
        </dgm:presLayoutVars>
      </dgm:prSet>
      <dgm:spPr/>
    </dgm:pt>
    <dgm:pt modelId="{6ACBA39B-4E62-8D4B-B7A6-02A2D285E6AD}" type="pres">
      <dgm:prSet presAssocID="{C75E8BBE-C64E-4709-84D9-9F66B0F01DC0}" presName="sibTrans" presStyleLbl="sibTrans1D1" presStyleIdx="0" presStyleCnt="6"/>
      <dgm:spPr/>
    </dgm:pt>
    <dgm:pt modelId="{B9FEF920-21F4-3C46-8899-A35D6ACEAB99}" type="pres">
      <dgm:prSet presAssocID="{C75E8BBE-C64E-4709-84D9-9F66B0F01DC0}" presName="connectorText" presStyleLbl="sibTrans1D1" presStyleIdx="0" presStyleCnt="6"/>
      <dgm:spPr/>
    </dgm:pt>
    <dgm:pt modelId="{E743951A-FF0A-A84D-9934-C7F9E1C77AC3}" type="pres">
      <dgm:prSet presAssocID="{5AB9CBCE-77CF-4120-9D67-4DF768E85C71}" presName="node" presStyleLbl="node1" presStyleIdx="1" presStyleCnt="7">
        <dgm:presLayoutVars>
          <dgm:bulletEnabled val="1"/>
        </dgm:presLayoutVars>
      </dgm:prSet>
      <dgm:spPr/>
    </dgm:pt>
    <dgm:pt modelId="{91CFB4BE-EDFC-544A-89B0-7A83B0265CBF}" type="pres">
      <dgm:prSet presAssocID="{F8CF9176-F6A7-4106-A0D8-D63752E93552}" presName="sibTrans" presStyleLbl="sibTrans1D1" presStyleIdx="1" presStyleCnt="6"/>
      <dgm:spPr/>
    </dgm:pt>
    <dgm:pt modelId="{69ADABCB-168C-CC4C-8C2F-488CA4535FA1}" type="pres">
      <dgm:prSet presAssocID="{F8CF9176-F6A7-4106-A0D8-D63752E93552}" presName="connectorText" presStyleLbl="sibTrans1D1" presStyleIdx="1" presStyleCnt="6"/>
      <dgm:spPr/>
    </dgm:pt>
    <dgm:pt modelId="{B2DDB73F-D532-C841-BFC2-B08C0B32E3C4}" type="pres">
      <dgm:prSet presAssocID="{1BCF964C-CECA-45BC-9565-FB072271FDBB}" presName="node" presStyleLbl="node1" presStyleIdx="2" presStyleCnt="7">
        <dgm:presLayoutVars>
          <dgm:bulletEnabled val="1"/>
        </dgm:presLayoutVars>
      </dgm:prSet>
      <dgm:spPr/>
    </dgm:pt>
    <dgm:pt modelId="{3C3D2857-C674-D941-97AE-3861BAF33B23}" type="pres">
      <dgm:prSet presAssocID="{072F8062-00E5-4C96-81F3-EC73438E9185}" presName="sibTrans" presStyleLbl="sibTrans1D1" presStyleIdx="2" presStyleCnt="6"/>
      <dgm:spPr/>
    </dgm:pt>
    <dgm:pt modelId="{BCD0D7EC-8C67-7645-A0E0-5B579E695F22}" type="pres">
      <dgm:prSet presAssocID="{072F8062-00E5-4C96-81F3-EC73438E9185}" presName="connectorText" presStyleLbl="sibTrans1D1" presStyleIdx="2" presStyleCnt="6"/>
      <dgm:spPr/>
    </dgm:pt>
    <dgm:pt modelId="{B5AFD113-3291-7B4E-9470-10F8C8A8C8CB}" type="pres">
      <dgm:prSet presAssocID="{71F66F4D-50AC-4251-ACF1-043400BF183A}" presName="node" presStyleLbl="node1" presStyleIdx="3" presStyleCnt="7">
        <dgm:presLayoutVars>
          <dgm:bulletEnabled val="1"/>
        </dgm:presLayoutVars>
      </dgm:prSet>
      <dgm:spPr/>
    </dgm:pt>
    <dgm:pt modelId="{E9D9D9C7-1100-E047-8964-5696C24126DF}" type="pres">
      <dgm:prSet presAssocID="{866D54A0-7852-4B58-9209-978F83F8D70A}" presName="sibTrans" presStyleLbl="sibTrans1D1" presStyleIdx="3" presStyleCnt="6"/>
      <dgm:spPr/>
    </dgm:pt>
    <dgm:pt modelId="{629054D2-535C-A14B-B40F-9345F13FDB07}" type="pres">
      <dgm:prSet presAssocID="{866D54A0-7852-4B58-9209-978F83F8D70A}" presName="connectorText" presStyleLbl="sibTrans1D1" presStyleIdx="3" presStyleCnt="6"/>
      <dgm:spPr/>
    </dgm:pt>
    <dgm:pt modelId="{D048ACDB-5E30-2446-8F29-513A3B24BE96}" type="pres">
      <dgm:prSet presAssocID="{B3758828-60EB-4347-9489-C661B6E0A13A}" presName="node" presStyleLbl="node1" presStyleIdx="4" presStyleCnt="7">
        <dgm:presLayoutVars>
          <dgm:bulletEnabled val="1"/>
        </dgm:presLayoutVars>
      </dgm:prSet>
      <dgm:spPr/>
    </dgm:pt>
    <dgm:pt modelId="{2834BCB9-36E5-ED45-8B4E-4A5F42F6AC50}" type="pres">
      <dgm:prSet presAssocID="{7E1D56EC-036E-4D1F-9F61-5FDC68CF340D}" presName="sibTrans" presStyleLbl="sibTrans1D1" presStyleIdx="4" presStyleCnt="6"/>
      <dgm:spPr/>
    </dgm:pt>
    <dgm:pt modelId="{95781081-EA8D-A44E-925F-B1466C763E1A}" type="pres">
      <dgm:prSet presAssocID="{7E1D56EC-036E-4D1F-9F61-5FDC68CF340D}" presName="connectorText" presStyleLbl="sibTrans1D1" presStyleIdx="4" presStyleCnt="6"/>
      <dgm:spPr/>
    </dgm:pt>
    <dgm:pt modelId="{E2D7AC2A-BCAA-9F42-9BD1-50150130FF00}" type="pres">
      <dgm:prSet presAssocID="{2A414ADD-770F-804B-8D96-56ED7FD3EEC0}" presName="node" presStyleLbl="node1" presStyleIdx="5" presStyleCnt="7">
        <dgm:presLayoutVars>
          <dgm:bulletEnabled val="1"/>
        </dgm:presLayoutVars>
      </dgm:prSet>
      <dgm:spPr/>
    </dgm:pt>
    <dgm:pt modelId="{377EA0D3-5E4C-B146-B142-8C2AC059295D}" type="pres">
      <dgm:prSet presAssocID="{6FBD1D93-8BCA-C047-8781-41E52803E092}" presName="sibTrans" presStyleLbl="sibTrans1D1" presStyleIdx="5" presStyleCnt="6"/>
      <dgm:spPr/>
    </dgm:pt>
    <dgm:pt modelId="{A7296B25-5155-F546-83EF-8533E6600979}" type="pres">
      <dgm:prSet presAssocID="{6FBD1D93-8BCA-C047-8781-41E52803E092}" presName="connectorText" presStyleLbl="sibTrans1D1" presStyleIdx="5" presStyleCnt="6"/>
      <dgm:spPr/>
    </dgm:pt>
    <dgm:pt modelId="{D6C55CB5-1B03-F145-9991-6985C65374D1}" type="pres">
      <dgm:prSet presAssocID="{F275BC23-FF4B-0148-98BB-0D358329A234}" presName="node" presStyleLbl="node1" presStyleIdx="6" presStyleCnt="7">
        <dgm:presLayoutVars>
          <dgm:bulletEnabled val="1"/>
        </dgm:presLayoutVars>
      </dgm:prSet>
      <dgm:spPr/>
    </dgm:pt>
  </dgm:ptLst>
  <dgm:cxnLst>
    <dgm:cxn modelId="{1F469904-8A4A-0546-8818-71D1EE4B6CD4}" type="presOf" srcId="{1C7E22D7-2EEF-431A-8FC9-0C0E5A46545C}" destId="{CD09ABDA-62DC-5A44-8BE1-1333F5A29DFA}" srcOrd="0" destOrd="0" presId="urn:microsoft.com/office/officeart/2016/7/layout/RepeatingBendingProcessNew"/>
    <dgm:cxn modelId="{8418C20B-F559-1649-BEBC-5E043C62D55E}" type="presOf" srcId="{2A414ADD-770F-804B-8D96-56ED7FD3EEC0}" destId="{E2D7AC2A-BCAA-9F42-9BD1-50150130FF00}" srcOrd="0" destOrd="0" presId="urn:microsoft.com/office/officeart/2016/7/layout/RepeatingBendingProcessNew"/>
    <dgm:cxn modelId="{6FA41817-A7D3-F349-8457-11030B09FBED}" type="presOf" srcId="{B3758828-60EB-4347-9489-C661B6E0A13A}" destId="{D048ACDB-5E30-2446-8F29-513A3B24BE96}" srcOrd="0" destOrd="0" presId="urn:microsoft.com/office/officeart/2016/7/layout/RepeatingBendingProcessNew"/>
    <dgm:cxn modelId="{D2696E1E-8E69-5545-A8C0-A7017E478A5F}" type="presOf" srcId="{376E3E67-5F14-4C5A-A558-ABE31F1AB984}" destId="{67CFF591-1D91-5049-9A83-597F8BA108CB}" srcOrd="0" destOrd="0" presId="urn:microsoft.com/office/officeart/2016/7/layout/RepeatingBendingProcessNew"/>
    <dgm:cxn modelId="{7BC2D224-813D-7341-A45C-C5BB429C3DE5}" type="presOf" srcId="{F8CF9176-F6A7-4106-A0D8-D63752E93552}" destId="{69ADABCB-168C-CC4C-8C2F-488CA4535FA1}" srcOrd="1" destOrd="0" presId="urn:microsoft.com/office/officeart/2016/7/layout/RepeatingBendingProcessNew"/>
    <dgm:cxn modelId="{ADB60A28-4AF5-44B0-9B67-46A6DBB20C91}" srcId="{1C7E22D7-2EEF-431A-8FC9-0C0E5A46545C}" destId="{71F66F4D-50AC-4251-ACF1-043400BF183A}" srcOrd="3" destOrd="0" parTransId="{E5525B81-4771-4E21-9DCC-737CBE3E0853}" sibTransId="{866D54A0-7852-4B58-9209-978F83F8D70A}"/>
    <dgm:cxn modelId="{0EF4CF49-6110-B946-B12F-7E61A9B4B346}" type="presOf" srcId="{072F8062-00E5-4C96-81F3-EC73438E9185}" destId="{3C3D2857-C674-D941-97AE-3861BAF33B23}" srcOrd="0" destOrd="0" presId="urn:microsoft.com/office/officeart/2016/7/layout/RepeatingBendingProcessNew"/>
    <dgm:cxn modelId="{F4AE9355-27B3-F04E-AE90-AE5A86CCA2BC}" type="presOf" srcId="{6FBD1D93-8BCA-C047-8781-41E52803E092}" destId="{377EA0D3-5E4C-B146-B142-8C2AC059295D}" srcOrd="0" destOrd="0" presId="urn:microsoft.com/office/officeart/2016/7/layout/RepeatingBendingProcessNew"/>
    <dgm:cxn modelId="{E149CB61-1AFF-419D-BAFE-929927FF9229}" srcId="{1C7E22D7-2EEF-431A-8FC9-0C0E5A46545C}" destId="{376E3E67-5F14-4C5A-A558-ABE31F1AB984}" srcOrd="0" destOrd="0" parTransId="{422226DC-A950-418E-91EC-8C97B4E4B741}" sibTransId="{C75E8BBE-C64E-4709-84D9-9F66B0F01DC0}"/>
    <dgm:cxn modelId="{F2D2FD7D-1C4B-6F41-B992-B598A7865A25}" type="presOf" srcId="{5AB9CBCE-77CF-4120-9D67-4DF768E85C71}" destId="{E743951A-FF0A-A84D-9934-C7F9E1C77AC3}" srcOrd="0" destOrd="0" presId="urn:microsoft.com/office/officeart/2016/7/layout/RepeatingBendingProcessNew"/>
    <dgm:cxn modelId="{C9EC8497-587E-44C2-AC0B-E1DA2F329F7C}" srcId="{1C7E22D7-2EEF-431A-8FC9-0C0E5A46545C}" destId="{5AB9CBCE-77CF-4120-9D67-4DF768E85C71}" srcOrd="1" destOrd="0" parTransId="{97DD7793-A5D8-4C59-8D38-400CC6002BF6}" sibTransId="{F8CF9176-F6A7-4106-A0D8-D63752E93552}"/>
    <dgm:cxn modelId="{9193329F-90F0-ED47-A28F-663F4A3223A2}" srcId="{1C7E22D7-2EEF-431A-8FC9-0C0E5A46545C}" destId="{F275BC23-FF4B-0148-98BB-0D358329A234}" srcOrd="6" destOrd="0" parTransId="{4B87D439-FC79-8545-9747-54A358598FE8}" sibTransId="{15D89CB2-3438-C645-97FE-240729203B21}"/>
    <dgm:cxn modelId="{2240EA9F-9B81-CB42-B9B6-A435B07A3B2B}" type="presOf" srcId="{7E1D56EC-036E-4D1F-9F61-5FDC68CF340D}" destId="{95781081-EA8D-A44E-925F-B1466C763E1A}" srcOrd="1" destOrd="0" presId="urn:microsoft.com/office/officeart/2016/7/layout/RepeatingBendingProcessNew"/>
    <dgm:cxn modelId="{28630EA9-1CBE-4B51-9A27-BB33DA365265}" srcId="{1C7E22D7-2EEF-431A-8FC9-0C0E5A46545C}" destId="{1BCF964C-CECA-45BC-9565-FB072271FDBB}" srcOrd="2" destOrd="0" parTransId="{C564382B-4BAF-49F5-9B88-945AC9E8839A}" sibTransId="{072F8062-00E5-4C96-81F3-EC73438E9185}"/>
    <dgm:cxn modelId="{1B5910AC-063A-D84D-9738-69B73C6B2A30}" type="presOf" srcId="{1BCF964C-CECA-45BC-9565-FB072271FDBB}" destId="{B2DDB73F-D532-C841-BFC2-B08C0B32E3C4}" srcOrd="0" destOrd="0" presId="urn:microsoft.com/office/officeart/2016/7/layout/RepeatingBendingProcessNew"/>
    <dgm:cxn modelId="{7744D8B0-2AB5-2E43-83F6-9A499C4E43D4}" type="presOf" srcId="{71F66F4D-50AC-4251-ACF1-043400BF183A}" destId="{B5AFD113-3291-7B4E-9470-10F8C8A8C8CB}" srcOrd="0" destOrd="0" presId="urn:microsoft.com/office/officeart/2016/7/layout/RepeatingBendingProcessNew"/>
    <dgm:cxn modelId="{57B355C4-C90C-49A6-8E72-11484C7720E8}" srcId="{1C7E22D7-2EEF-431A-8FC9-0C0E5A46545C}" destId="{B3758828-60EB-4347-9489-C661B6E0A13A}" srcOrd="4" destOrd="0" parTransId="{BFF0A7D2-B1BC-4C36-A912-C58AD425285D}" sibTransId="{7E1D56EC-036E-4D1F-9F61-5FDC68CF340D}"/>
    <dgm:cxn modelId="{011926C8-85C4-3940-861B-5E767BAF96D7}" srcId="{1C7E22D7-2EEF-431A-8FC9-0C0E5A46545C}" destId="{2A414ADD-770F-804B-8D96-56ED7FD3EEC0}" srcOrd="5" destOrd="0" parTransId="{66762D97-815C-914C-BFE0-32B7AA23268E}" sibTransId="{6FBD1D93-8BCA-C047-8781-41E52803E092}"/>
    <dgm:cxn modelId="{2851F7C8-38B6-AC4F-8002-D1AEE83EFF21}" type="presOf" srcId="{072F8062-00E5-4C96-81F3-EC73438E9185}" destId="{BCD0D7EC-8C67-7645-A0E0-5B579E695F22}" srcOrd="1" destOrd="0" presId="urn:microsoft.com/office/officeart/2016/7/layout/RepeatingBendingProcessNew"/>
    <dgm:cxn modelId="{BC7D02CD-449F-504F-AD1D-9D05B39DAB1A}" type="presOf" srcId="{7E1D56EC-036E-4D1F-9F61-5FDC68CF340D}" destId="{2834BCB9-36E5-ED45-8B4E-4A5F42F6AC50}" srcOrd="0" destOrd="0" presId="urn:microsoft.com/office/officeart/2016/7/layout/RepeatingBendingProcessNew"/>
    <dgm:cxn modelId="{436A50D0-28A5-9146-BCDE-4F44082BAA8F}" type="presOf" srcId="{F8CF9176-F6A7-4106-A0D8-D63752E93552}" destId="{91CFB4BE-EDFC-544A-89B0-7A83B0265CBF}" srcOrd="0" destOrd="0" presId="urn:microsoft.com/office/officeart/2016/7/layout/RepeatingBendingProcessNew"/>
    <dgm:cxn modelId="{C41308E0-B8D6-0944-9E28-4E04B5BF6CA2}" type="presOf" srcId="{F275BC23-FF4B-0148-98BB-0D358329A234}" destId="{D6C55CB5-1B03-F145-9991-6985C65374D1}" srcOrd="0" destOrd="0" presId="urn:microsoft.com/office/officeart/2016/7/layout/RepeatingBendingProcessNew"/>
    <dgm:cxn modelId="{9938CCE3-3900-874D-9736-CF46FBC1877E}" type="presOf" srcId="{866D54A0-7852-4B58-9209-978F83F8D70A}" destId="{629054D2-535C-A14B-B40F-9345F13FDB07}" srcOrd="1" destOrd="0" presId="urn:microsoft.com/office/officeart/2016/7/layout/RepeatingBendingProcessNew"/>
    <dgm:cxn modelId="{287229E5-E899-7F40-AF04-B38F04CFD8BB}" type="presOf" srcId="{C75E8BBE-C64E-4709-84D9-9F66B0F01DC0}" destId="{B9FEF920-21F4-3C46-8899-A35D6ACEAB99}" srcOrd="1" destOrd="0" presId="urn:microsoft.com/office/officeart/2016/7/layout/RepeatingBendingProcessNew"/>
    <dgm:cxn modelId="{7EB7E9F0-DF0D-1A4E-BC50-F2728E0C8108}" type="presOf" srcId="{866D54A0-7852-4B58-9209-978F83F8D70A}" destId="{E9D9D9C7-1100-E047-8964-5696C24126DF}" srcOrd="0" destOrd="0" presId="urn:microsoft.com/office/officeart/2016/7/layout/RepeatingBendingProcessNew"/>
    <dgm:cxn modelId="{8CEA51F5-8134-C848-A881-023A5CF3D21A}" type="presOf" srcId="{6FBD1D93-8BCA-C047-8781-41E52803E092}" destId="{A7296B25-5155-F546-83EF-8533E6600979}" srcOrd="1" destOrd="0" presId="urn:microsoft.com/office/officeart/2016/7/layout/RepeatingBendingProcessNew"/>
    <dgm:cxn modelId="{27A796F7-36FF-FE48-8A02-8EF6048074CF}" type="presOf" srcId="{C75E8BBE-C64E-4709-84D9-9F66B0F01DC0}" destId="{6ACBA39B-4E62-8D4B-B7A6-02A2D285E6AD}" srcOrd="0" destOrd="0" presId="urn:microsoft.com/office/officeart/2016/7/layout/RepeatingBendingProcessNew"/>
    <dgm:cxn modelId="{6D85CA3D-43D0-1B4A-88B5-4617731E0722}" type="presParOf" srcId="{CD09ABDA-62DC-5A44-8BE1-1333F5A29DFA}" destId="{67CFF591-1D91-5049-9A83-597F8BA108CB}" srcOrd="0" destOrd="0" presId="urn:microsoft.com/office/officeart/2016/7/layout/RepeatingBendingProcessNew"/>
    <dgm:cxn modelId="{6FBA5318-8308-5744-854B-F4D3479D91E1}" type="presParOf" srcId="{CD09ABDA-62DC-5A44-8BE1-1333F5A29DFA}" destId="{6ACBA39B-4E62-8D4B-B7A6-02A2D285E6AD}" srcOrd="1" destOrd="0" presId="urn:microsoft.com/office/officeart/2016/7/layout/RepeatingBendingProcessNew"/>
    <dgm:cxn modelId="{F1F8C774-FE47-814C-B0C5-068F2E03F375}" type="presParOf" srcId="{6ACBA39B-4E62-8D4B-B7A6-02A2D285E6AD}" destId="{B9FEF920-21F4-3C46-8899-A35D6ACEAB99}" srcOrd="0" destOrd="0" presId="urn:microsoft.com/office/officeart/2016/7/layout/RepeatingBendingProcessNew"/>
    <dgm:cxn modelId="{0565B56E-F9C3-C44F-B5CF-DB1753F7A09A}" type="presParOf" srcId="{CD09ABDA-62DC-5A44-8BE1-1333F5A29DFA}" destId="{E743951A-FF0A-A84D-9934-C7F9E1C77AC3}" srcOrd="2" destOrd="0" presId="urn:microsoft.com/office/officeart/2016/7/layout/RepeatingBendingProcessNew"/>
    <dgm:cxn modelId="{8C5DDB2E-00B1-6048-9EA5-93A837663D12}" type="presParOf" srcId="{CD09ABDA-62DC-5A44-8BE1-1333F5A29DFA}" destId="{91CFB4BE-EDFC-544A-89B0-7A83B0265CBF}" srcOrd="3" destOrd="0" presId="urn:microsoft.com/office/officeart/2016/7/layout/RepeatingBendingProcessNew"/>
    <dgm:cxn modelId="{8B1BEE32-13F7-444A-B369-4DF18277B387}" type="presParOf" srcId="{91CFB4BE-EDFC-544A-89B0-7A83B0265CBF}" destId="{69ADABCB-168C-CC4C-8C2F-488CA4535FA1}" srcOrd="0" destOrd="0" presId="urn:microsoft.com/office/officeart/2016/7/layout/RepeatingBendingProcessNew"/>
    <dgm:cxn modelId="{06EB7A1D-A1AF-F64A-B7FC-6505B8B3A45F}" type="presParOf" srcId="{CD09ABDA-62DC-5A44-8BE1-1333F5A29DFA}" destId="{B2DDB73F-D532-C841-BFC2-B08C0B32E3C4}" srcOrd="4" destOrd="0" presId="urn:microsoft.com/office/officeart/2016/7/layout/RepeatingBendingProcessNew"/>
    <dgm:cxn modelId="{602E2AC6-3688-554E-807D-D53943CBE48B}" type="presParOf" srcId="{CD09ABDA-62DC-5A44-8BE1-1333F5A29DFA}" destId="{3C3D2857-C674-D941-97AE-3861BAF33B23}" srcOrd="5" destOrd="0" presId="urn:microsoft.com/office/officeart/2016/7/layout/RepeatingBendingProcessNew"/>
    <dgm:cxn modelId="{BD16D4BD-BAF3-CA47-8B5F-61BD0698BED5}" type="presParOf" srcId="{3C3D2857-C674-D941-97AE-3861BAF33B23}" destId="{BCD0D7EC-8C67-7645-A0E0-5B579E695F22}" srcOrd="0" destOrd="0" presId="urn:microsoft.com/office/officeart/2016/7/layout/RepeatingBendingProcessNew"/>
    <dgm:cxn modelId="{47A53C4B-0614-B148-BA4F-75635AA9029A}" type="presParOf" srcId="{CD09ABDA-62DC-5A44-8BE1-1333F5A29DFA}" destId="{B5AFD113-3291-7B4E-9470-10F8C8A8C8CB}" srcOrd="6" destOrd="0" presId="urn:microsoft.com/office/officeart/2016/7/layout/RepeatingBendingProcessNew"/>
    <dgm:cxn modelId="{E512FB21-546A-2B43-B1A0-52A39CE1058F}" type="presParOf" srcId="{CD09ABDA-62DC-5A44-8BE1-1333F5A29DFA}" destId="{E9D9D9C7-1100-E047-8964-5696C24126DF}" srcOrd="7" destOrd="0" presId="urn:microsoft.com/office/officeart/2016/7/layout/RepeatingBendingProcessNew"/>
    <dgm:cxn modelId="{89BD000A-6A5E-DA4F-A189-7559FCE44EDC}" type="presParOf" srcId="{E9D9D9C7-1100-E047-8964-5696C24126DF}" destId="{629054D2-535C-A14B-B40F-9345F13FDB07}" srcOrd="0" destOrd="0" presId="urn:microsoft.com/office/officeart/2016/7/layout/RepeatingBendingProcessNew"/>
    <dgm:cxn modelId="{30DFCE86-18F9-F74C-9008-42F84FAF08E0}" type="presParOf" srcId="{CD09ABDA-62DC-5A44-8BE1-1333F5A29DFA}" destId="{D048ACDB-5E30-2446-8F29-513A3B24BE96}" srcOrd="8" destOrd="0" presId="urn:microsoft.com/office/officeart/2016/7/layout/RepeatingBendingProcessNew"/>
    <dgm:cxn modelId="{FA365DD2-FD71-2A45-BBD7-0AB06847AC53}" type="presParOf" srcId="{CD09ABDA-62DC-5A44-8BE1-1333F5A29DFA}" destId="{2834BCB9-36E5-ED45-8B4E-4A5F42F6AC50}" srcOrd="9" destOrd="0" presId="urn:microsoft.com/office/officeart/2016/7/layout/RepeatingBendingProcessNew"/>
    <dgm:cxn modelId="{7625994A-6078-1340-BAD6-03BAEA69B49C}" type="presParOf" srcId="{2834BCB9-36E5-ED45-8B4E-4A5F42F6AC50}" destId="{95781081-EA8D-A44E-925F-B1466C763E1A}" srcOrd="0" destOrd="0" presId="urn:microsoft.com/office/officeart/2016/7/layout/RepeatingBendingProcessNew"/>
    <dgm:cxn modelId="{F62C0CBA-2FF8-CE4E-AAAF-D30F090D1684}" type="presParOf" srcId="{CD09ABDA-62DC-5A44-8BE1-1333F5A29DFA}" destId="{E2D7AC2A-BCAA-9F42-9BD1-50150130FF00}" srcOrd="10" destOrd="0" presId="urn:microsoft.com/office/officeart/2016/7/layout/RepeatingBendingProcessNew"/>
    <dgm:cxn modelId="{07DF9151-93F2-9341-BA40-A17E56BCF8F7}" type="presParOf" srcId="{CD09ABDA-62DC-5A44-8BE1-1333F5A29DFA}" destId="{377EA0D3-5E4C-B146-B142-8C2AC059295D}" srcOrd="11" destOrd="0" presId="urn:microsoft.com/office/officeart/2016/7/layout/RepeatingBendingProcessNew"/>
    <dgm:cxn modelId="{6A290F4B-953B-BC49-8BDD-6C5C8B9FF5CA}" type="presParOf" srcId="{377EA0D3-5E4C-B146-B142-8C2AC059295D}" destId="{A7296B25-5155-F546-83EF-8533E6600979}" srcOrd="0" destOrd="0" presId="urn:microsoft.com/office/officeart/2016/7/layout/RepeatingBendingProcessNew"/>
    <dgm:cxn modelId="{22C90D65-FB74-A844-A3A9-19799EE0E6FB}" type="presParOf" srcId="{CD09ABDA-62DC-5A44-8BE1-1333F5A29DFA}" destId="{D6C55CB5-1B03-F145-9991-6985C65374D1}"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BA39B-4E62-8D4B-B7A6-02A2D285E6AD}">
      <dsp:nvSpPr>
        <dsp:cNvPr id="0" name=""/>
        <dsp:cNvSpPr/>
      </dsp:nvSpPr>
      <dsp:spPr>
        <a:xfrm>
          <a:off x="2308741" y="795731"/>
          <a:ext cx="500328" cy="91440"/>
        </a:xfrm>
        <a:custGeom>
          <a:avLst/>
          <a:gdLst/>
          <a:ahLst/>
          <a:cxnLst/>
          <a:rect l="0" t="0" r="0" b="0"/>
          <a:pathLst>
            <a:path>
              <a:moveTo>
                <a:pt x="0" y="45720"/>
              </a:moveTo>
              <a:lnTo>
                <a:pt x="500328"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632" y="838796"/>
        <a:ext cx="26546" cy="5309"/>
      </dsp:txXfrm>
    </dsp:sp>
    <dsp:sp modelId="{67CFF591-1D91-5049-9A83-597F8BA108CB}">
      <dsp:nvSpPr>
        <dsp:cNvPr id="0" name=""/>
        <dsp:cNvSpPr/>
      </dsp:nvSpPr>
      <dsp:spPr>
        <a:xfrm>
          <a:off x="2155" y="148935"/>
          <a:ext cx="2308386" cy="13850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kern="1200"/>
            <a:t>Add title</a:t>
          </a:r>
        </a:p>
      </dsp:txBody>
      <dsp:txXfrm>
        <a:off x="2155" y="148935"/>
        <a:ext cx="2308386" cy="1385031"/>
      </dsp:txXfrm>
    </dsp:sp>
    <dsp:sp modelId="{91CFB4BE-EDFC-544A-89B0-7A83B0265CBF}">
      <dsp:nvSpPr>
        <dsp:cNvPr id="0" name=""/>
        <dsp:cNvSpPr/>
      </dsp:nvSpPr>
      <dsp:spPr>
        <a:xfrm>
          <a:off x="5148056" y="795731"/>
          <a:ext cx="500328" cy="91440"/>
        </a:xfrm>
        <a:custGeom>
          <a:avLst/>
          <a:gdLst/>
          <a:ahLst/>
          <a:cxnLst/>
          <a:rect l="0" t="0" r="0" b="0"/>
          <a:pathLst>
            <a:path>
              <a:moveTo>
                <a:pt x="0" y="45720"/>
              </a:moveTo>
              <a:lnTo>
                <a:pt x="500328" y="45720"/>
              </a:lnTo>
            </a:path>
          </a:pathLst>
        </a:custGeom>
        <a:noFill/>
        <a:ln w="9525" cap="flat" cmpd="sng" algn="ctr">
          <a:solidFill>
            <a:schemeClr val="accent5">
              <a:hueOff val="-3212797"/>
              <a:satOff val="574"/>
              <a:lumOff val="-125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4947" y="838796"/>
        <a:ext cx="26546" cy="5309"/>
      </dsp:txXfrm>
    </dsp:sp>
    <dsp:sp modelId="{E743951A-FF0A-A84D-9934-C7F9E1C77AC3}">
      <dsp:nvSpPr>
        <dsp:cNvPr id="0" name=""/>
        <dsp:cNvSpPr/>
      </dsp:nvSpPr>
      <dsp:spPr>
        <a:xfrm>
          <a:off x="2841469" y="148935"/>
          <a:ext cx="2308386" cy="1385031"/>
        </a:xfrm>
        <a:prstGeom prst="rect">
          <a:avLst/>
        </a:prstGeom>
        <a:solidFill>
          <a:schemeClr val="accent5">
            <a:hueOff val="-2677331"/>
            <a:satOff val="478"/>
            <a:lumOff val="-10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kern="1200"/>
            <a:t>Type equals issue, can also be an incident</a:t>
          </a:r>
        </a:p>
      </dsp:txBody>
      <dsp:txXfrm>
        <a:off x="2841469" y="148935"/>
        <a:ext cx="2308386" cy="1385031"/>
      </dsp:txXfrm>
    </dsp:sp>
    <dsp:sp modelId="{3C3D2857-C674-D941-97AE-3861BAF33B23}">
      <dsp:nvSpPr>
        <dsp:cNvPr id="0" name=""/>
        <dsp:cNvSpPr/>
      </dsp:nvSpPr>
      <dsp:spPr>
        <a:xfrm>
          <a:off x="7987371" y="795731"/>
          <a:ext cx="500328" cy="91440"/>
        </a:xfrm>
        <a:custGeom>
          <a:avLst/>
          <a:gdLst/>
          <a:ahLst/>
          <a:cxnLst/>
          <a:rect l="0" t="0" r="0" b="0"/>
          <a:pathLst>
            <a:path>
              <a:moveTo>
                <a:pt x="0" y="45720"/>
              </a:moveTo>
              <a:lnTo>
                <a:pt x="500328" y="45720"/>
              </a:lnTo>
            </a:path>
          </a:pathLst>
        </a:custGeom>
        <a:noFill/>
        <a:ln w="9525" cap="flat" cmpd="sng" algn="ctr">
          <a:solidFill>
            <a:schemeClr val="accent5">
              <a:hueOff val="-6425593"/>
              <a:satOff val="1148"/>
              <a:lumOff val="-251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24262" y="838796"/>
        <a:ext cx="26546" cy="5309"/>
      </dsp:txXfrm>
    </dsp:sp>
    <dsp:sp modelId="{B2DDB73F-D532-C841-BFC2-B08C0B32E3C4}">
      <dsp:nvSpPr>
        <dsp:cNvPr id="0" name=""/>
        <dsp:cNvSpPr/>
      </dsp:nvSpPr>
      <dsp:spPr>
        <a:xfrm>
          <a:off x="5680784" y="148935"/>
          <a:ext cx="2308386" cy="1385031"/>
        </a:xfrm>
        <a:prstGeom prst="rect">
          <a:avLst/>
        </a:prstGeom>
        <a:solidFill>
          <a:schemeClr val="accent5">
            <a:hueOff val="-5354661"/>
            <a:satOff val="957"/>
            <a:lumOff val="-20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kern="1200"/>
            <a:t>Description clear and concise</a:t>
          </a:r>
        </a:p>
      </dsp:txBody>
      <dsp:txXfrm>
        <a:off x="5680784" y="148935"/>
        <a:ext cx="2308386" cy="1385031"/>
      </dsp:txXfrm>
    </dsp:sp>
    <dsp:sp modelId="{E9D9D9C7-1100-E047-8964-5696C24126DF}">
      <dsp:nvSpPr>
        <dsp:cNvPr id="0" name=""/>
        <dsp:cNvSpPr/>
      </dsp:nvSpPr>
      <dsp:spPr>
        <a:xfrm>
          <a:off x="1156348" y="1532167"/>
          <a:ext cx="8517944" cy="500328"/>
        </a:xfrm>
        <a:custGeom>
          <a:avLst/>
          <a:gdLst/>
          <a:ahLst/>
          <a:cxnLst/>
          <a:rect l="0" t="0" r="0" b="0"/>
          <a:pathLst>
            <a:path>
              <a:moveTo>
                <a:pt x="8517944" y="0"/>
              </a:moveTo>
              <a:lnTo>
                <a:pt x="8517944" y="267264"/>
              </a:lnTo>
              <a:lnTo>
                <a:pt x="0" y="267264"/>
              </a:lnTo>
              <a:lnTo>
                <a:pt x="0" y="500328"/>
              </a:lnTo>
            </a:path>
          </a:pathLst>
        </a:custGeom>
        <a:noFill/>
        <a:ln w="9525" cap="flat" cmpd="sng" algn="ctr">
          <a:solidFill>
            <a:schemeClr val="accent5">
              <a:hueOff val="-9638391"/>
              <a:satOff val="1722"/>
              <a:lumOff val="-376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1958" y="1779676"/>
        <a:ext cx="426723" cy="5309"/>
      </dsp:txXfrm>
    </dsp:sp>
    <dsp:sp modelId="{B5AFD113-3291-7B4E-9470-10F8C8A8C8CB}">
      <dsp:nvSpPr>
        <dsp:cNvPr id="0" name=""/>
        <dsp:cNvSpPr/>
      </dsp:nvSpPr>
      <dsp:spPr>
        <a:xfrm>
          <a:off x="8520099" y="148935"/>
          <a:ext cx="2308386" cy="1385031"/>
        </a:xfrm>
        <a:prstGeom prst="rect">
          <a:avLst/>
        </a:prstGeom>
        <a:solidFill>
          <a:schemeClr val="accent5">
            <a:hueOff val="-8031992"/>
            <a:satOff val="1435"/>
            <a:lumOff val="-313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kern="1200"/>
            <a:t>Add an Assignee.</a:t>
          </a:r>
        </a:p>
      </dsp:txBody>
      <dsp:txXfrm>
        <a:off x="8520099" y="148935"/>
        <a:ext cx="2308386" cy="1385031"/>
      </dsp:txXfrm>
    </dsp:sp>
    <dsp:sp modelId="{2834BCB9-36E5-ED45-8B4E-4A5F42F6AC50}">
      <dsp:nvSpPr>
        <dsp:cNvPr id="0" name=""/>
        <dsp:cNvSpPr/>
      </dsp:nvSpPr>
      <dsp:spPr>
        <a:xfrm>
          <a:off x="2308741" y="2711691"/>
          <a:ext cx="500328" cy="91440"/>
        </a:xfrm>
        <a:custGeom>
          <a:avLst/>
          <a:gdLst/>
          <a:ahLst/>
          <a:cxnLst/>
          <a:rect l="0" t="0" r="0" b="0"/>
          <a:pathLst>
            <a:path>
              <a:moveTo>
                <a:pt x="0" y="45720"/>
              </a:moveTo>
              <a:lnTo>
                <a:pt x="500328" y="45720"/>
              </a:lnTo>
            </a:path>
          </a:pathLst>
        </a:custGeom>
        <a:noFill/>
        <a:ln w="9525" cap="flat" cmpd="sng" algn="ctr">
          <a:solidFill>
            <a:schemeClr val="accent5">
              <a:hueOff val="-12851187"/>
              <a:satOff val="2296"/>
              <a:lumOff val="-502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632" y="2754757"/>
        <a:ext cx="26546" cy="5309"/>
      </dsp:txXfrm>
    </dsp:sp>
    <dsp:sp modelId="{D048ACDB-5E30-2446-8F29-513A3B24BE96}">
      <dsp:nvSpPr>
        <dsp:cNvPr id="0" name=""/>
        <dsp:cNvSpPr/>
      </dsp:nvSpPr>
      <dsp:spPr>
        <a:xfrm>
          <a:off x="2155" y="2064895"/>
          <a:ext cx="2308386" cy="1385031"/>
        </a:xfrm>
        <a:prstGeom prst="rect">
          <a:avLst/>
        </a:prstGeom>
        <a:solidFill>
          <a:schemeClr val="accent5">
            <a:hueOff val="-10709323"/>
            <a:satOff val="1913"/>
            <a:lumOff val="-418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kern="1200" dirty="0"/>
            <a:t>Select a milestone if available or create</a:t>
          </a:r>
        </a:p>
      </dsp:txBody>
      <dsp:txXfrm>
        <a:off x="2155" y="2064895"/>
        <a:ext cx="2308386" cy="1385031"/>
      </dsp:txXfrm>
    </dsp:sp>
    <dsp:sp modelId="{377EA0D3-5E4C-B146-B142-8C2AC059295D}">
      <dsp:nvSpPr>
        <dsp:cNvPr id="0" name=""/>
        <dsp:cNvSpPr/>
      </dsp:nvSpPr>
      <dsp:spPr>
        <a:xfrm>
          <a:off x="5148056" y="2711691"/>
          <a:ext cx="500328" cy="91440"/>
        </a:xfrm>
        <a:custGeom>
          <a:avLst/>
          <a:gdLst/>
          <a:ahLst/>
          <a:cxnLst/>
          <a:rect l="0" t="0" r="0" b="0"/>
          <a:pathLst>
            <a:path>
              <a:moveTo>
                <a:pt x="0" y="45720"/>
              </a:moveTo>
              <a:lnTo>
                <a:pt x="500328" y="45720"/>
              </a:lnTo>
            </a:path>
          </a:pathLst>
        </a:custGeom>
        <a:noFill/>
        <a:ln w="9525" cap="flat" cmpd="sng" algn="ctr">
          <a:solidFill>
            <a:schemeClr val="accent5">
              <a:hueOff val="-16063984"/>
              <a:satOff val="2870"/>
              <a:lumOff val="-627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4947" y="2754757"/>
        <a:ext cx="26546" cy="5309"/>
      </dsp:txXfrm>
    </dsp:sp>
    <dsp:sp modelId="{E2D7AC2A-BCAA-9F42-9BD1-50150130FF00}">
      <dsp:nvSpPr>
        <dsp:cNvPr id="0" name=""/>
        <dsp:cNvSpPr/>
      </dsp:nvSpPr>
      <dsp:spPr>
        <a:xfrm>
          <a:off x="2841469" y="2064895"/>
          <a:ext cx="2308386" cy="1385031"/>
        </a:xfrm>
        <a:prstGeom prst="rect">
          <a:avLst/>
        </a:prstGeom>
        <a:solidFill>
          <a:schemeClr val="accent5">
            <a:hueOff val="-13386653"/>
            <a:satOff val="2392"/>
            <a:lumOff val="-522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kern="1200" dirty="0"/>
            <a:t>Add label when appropriate</a:t>
          </a:r>
        </a:p>
      </dsp:txBody>
      <dsp:txXfrm>
        <a:off x="2841469" y="2064895"/>
        <a:ext cx="2308386" cy="1385031"/>
      </dsp:txXfrm>
    </dsp:sp>
    <dsp:sp modelId="{D6C55CB5-1B03-F145-9991-6985C65374D1}">
      <dsp:nvSpPr>
        <dsp:cNvPr id="0" name=""/>
        <dsp:cNvSpPr/>
      </dsp:nvSpPr>
      <dsp:spPr>
        <a:xfrm>
          <a:off x="5680784" y="2064895"/>
          <a:ext cx="2308386" cy="1385031"/>
        </a:xfrm>
        <a:prstGeom prst="rect">
          <a:avLst/>
        </a:prstGeom>
        <a:solidFill>
          <a:schemeClr val="accent5">
            <a:hueOff val="-16063984"/>
            <a:satOff val="2870"/>
            <a:lumOff val="-627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113" tIns="118732" rIns="113113" bIns="118732" numCol="1" spcCol="1270" anchor="ctr" anchorCtr="0">
          <a:noAutofit/>
        </a:bodyPr>
        <a:lstStyle/>
        <a:p>
          <a:pPr marL="0" lvl="0" indent="0" algn="ctr" defTabSz="933450">
            <a:lnSpc>
              <a:spcPct val="90000"/>
            </a:lnSpc>
            <a:spcBef>
              <a:spcPct val="0"/>
            </a:spcBef>
            <a:spcAft>
              <a:spcPct val="35000"/>
            </a:spcAft>
            <a:buNone/>
          </a:pPr>
          <a:r>
            <a:rPr lang="en-US" sz="2100" kern="1200" dirty="0"/>
            <a:t>Hit the create issue button</a:t>
          </a:r>
        </a:p>
      </dsp:txBody>
      <dsp:txXfrm>
        <a:off x="5680784" y="2064895"/>
        <a:ext cx="2308386" cy="138503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8/24/23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8/24/23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8/24/23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8/24/23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8/24/23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8/24/23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8/24/23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8/24/23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8/24/23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8/24/23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8/24/23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8/24/23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8/24/23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8/24/23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8/24/23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8/24/23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8/24/23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8/24/23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docs.gitlab.com/ee/tutorials/"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mailto:bill.crupi@nextechsol.com"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192.168.210.82/root/run_ansible_ci.git"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192.168.210.82/root/run_ansible_ci.git"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95B7C-DD76-0245-9340-A928FC6A08D9}"/>
              </a:ext>
            </a:extLst>
          </p:cNvPr>
          <p:cNvSpPr>
            <a:spLocks noGrp="1"/>
          </p:cNvSpPr>
          <p:nvPr>
            <p:ph type="ctrTitle"/>
          </p:nvPr>
        </p:nvSpPr>
        <p:spPr>
          <a:xfrm>
            <a:off x="680322" y="2733709"/>
            <a:ext cx="8144134" cy="1271761"/>
          </a:xfrm>
        </p:spPr>
        <p:txBody>
          <a:bodyPr/>
          <a:lstStyle/>
          <a:p>
            <a:r>
              <a:rPr lang="en-US" dirty="0"/>
              <a:t> Using Gitlab</a:t>
            </a:r>
          </a:p>
        </p:txBody>
      </p:sp>
      <p:sp>
        <p:nvSpPr>
          <p:cNvPr id="3" name="Subtitle 2">
            <a:extLst>
              <a:ext uri="{FF2B5EF4-FFF2-40B4-BE49-F238E27FC236}">
                <a16:creationId xmlns:a16="http://schemas.microsoft.com/office/drawing/2014/main" id="{55BB6F7F-C3CA-EA49-8F3C-6F6F53A6E591}"/>
              </a:ext>
            </a:extLst>
          </p:cNvPr>
          <p:cNvSpPr>
            <a:spLocks noGrp="1"/>
          </p:cNvSpPr>
          <p:nvPr>
            <p:ph type="subTitle" idx="1"/>
          </p:nvPr>
        </p:nvSpPr>
        <p:spPr/>
        <p:txBody>
          <a:bodyPr/>
          <a:lstStyle/>
          <a:p>
            <a:r>
              <a:rPr lang="en-US" dirty="0"/>
              <a:t>Sign on to Gitlab</a:t>
            </a:r>
          </a:p>
        </p:txBody>
      </p:sp>
      <p:sp>
        <p:nvSpPr>
          <p:cNvPr id="8" name="TextBox 7">
            <a:extLst>
              <a:ext uri="{FF2B5EF4-FFF2-40B4-BE49-F238E27FC236}">
                <a16:creationId xmlns:a16="http://schemas.microsoft.com/office/drawing/2014/main" id="{106AE191-A170-9E85-6EEC-7390CC252913}"/>
              </a:ext>
            </a:extLst>
          </p:cNvPr>
          <p:cNvSpPr txBox="1"/>
          <p:nvPr/>
        </p:nvSpPr>
        <p:spPr>
          <a:xfrm>
            <a:off x="10171613" y="3105834"/>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155504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4" name="Rectangle 13">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7" name="Rectangle 16">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77A2715-BB35-B944-AB24-107E104379F2}"/>
              </a:ext>
            </a:extLst>
          </p:cNvPr>
          <p:cNvSpPr>
            <a:spLocks noGrp="1"/>
          </p:cNvSpPr>
          <p:nvPr>
            <p:ph type="title"/>
          </p:nvPr>
        </p:nvSpPr>
        <p:spPr>
          <a:xfrm>
            <a:off x="680322" y="753228"/>
            <a:ext cx="3679028" cy="1080938"/>
          </a:xfrm>
        </p:spPr>
        <p:txBody>
          <a:bodyPr>
            <a:normAutofit/>
          </a:bodyPr>
          <a:lstStyle/>
          <a:p>
            <a:r>
              <a:rPr lang="en-US" sz="3200"/>
              <a:t>Using GitLab</a:t>
            </a:r>
          </a:p>
        </p:txBody>
      </p:sp>
      <p:pic>
        <p:nvPicPr>
          <p:cNvPr id="19" name="Picture 18">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10" name="Content Placeholder 9">
            <a:extLst>
              <a:ext uri="{FF2B5EF4-FFF2-40B4-BE49-F238E27FC236}">
                <a16:creationId xmlns:a16="http://schemas.microsoft.com/office/drawing/2014/main" id="{77005B16-52A1-45DF-BA01-6F1DDDCA64D9}"/>
              </a:ext>
            </a:extLst>
          </p:cNvPr>
          <p:cNvSpPr>
            <a:spLocks noGrp="1"/>
          </p:cNvSpPr>
          <p:nvPr>
            <p:ph idx="1"/>
          </p:nvPr>
        </p:nvSpPr>
        <p:spPr>
          <a:xfrm>
            <a:off x="680322" y="2336873"/>
            <a:ext cx="3581635" cy="3599316"/>
          </a:xfrm>
        </p:spPr>
        <p:txBody>
          <a:bodyPr>
            <a:normAutofit/>
          </a:bodyPr>
          <a:lstStyle/>
          <a:p>
            <a:r>
              <a:rPr lang="en-US" sz="1600" dirty="0"/>
              <a:t>For a deeper dive see the following link:</a:t>
            </a:r>
          </a:p>
          <a:p>
            <a:pPr marL="0" indent="0">
              <a:buNone/>
            </a:pPr>
            <a:r>
              <a:rPr lang="en-US" sz="1600" dirty="0">
                <a:hlinkClick r:id="rId4"/>
              </a:rPr>
              <a:t>Learning GitLab</a:t>
            </a:r>
            <a:endParaRPr lang="en-US" sz="1600" dirty="0"/>
          </a:p>
        </p:txBody>
      </p:sp>
    </p:spTree>
    <p:extLst>
      <p:ext uri="{BB962C8B-B14F-4D97-AF65-F5344CB8AC3E}">
        <p14:creationId xmlns:p14="http://schemas.microsoft.com/office/powerpoint/2010/main" val="1906605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98BFE-DC54-03AB-4F99-7507AD501521}"/>
              </a:ext>
            </a:extLst>
          </p:cNvPr>
          <p:cNvSpPr>
            <a:spLocks noGrp="1"/>
          </p:cNvSpPr>
          <p:nvPr>
            <p:ph type="title"/>
          </p:nvPr>
        </p:nvSpPr>
        <p:spPr/>
        <p:txBody>
          <a:bodyPr/>
          <a:lstStyle/>
          <a:p>
            <a:r>
              <a:rPr lang="en-US" dirty="0"/>
              <a:t>Register GitLab Runner</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929C3C54-6A65-772E-63E8-5E024E5F232A}"/>
              </a:ext>
            </a:extLst>
          </p:cNvPr>
          <p:cNvPicPr>
            <a:picLocks noGrp="1" noChangeAspect="1"/>
          </p:cNvPicPr>
          <p:nvPr>
            <p:ph idx="1"/>
          </p:nvPr>
        </p:nvPicPr>
        <p:blipFill>
          <a:blip r:embed="rId2"/>
          <a:stretch>
            <a:fillRect/>
          </a:stretch>
        </p:blipFill>
        <p:spPr>
          <a:xfrm>
            <a:off x="681038" y="2522484"/>
            <a:ext cx="9613900" cy="2416772"/>
          </a:xfrm>
        </p:spPr>
      </p:pic>
      <p:sp>
        <p:nvSpPr>
          <p:cNvPr id="6" name="TextBox 5">
            <a:extLst>
              <a:ext uri="{FF2B5EF4-FFF2-40B4-BE49-F238E27FC236}">
                <a16:creationId xmlns:a16="http://schemas.microsoft.com/office/drawing/2014/main" id="{850330F7-FDFA-8786-5241-206A9F096E37}"/>
              </a:ext>
            </a:extLst>
          </p:cNvPr>
          <p:cNvSpPr txBox="1"/>
          <p:nvPr/>
        </p:nvSpPr>
        <p:spPr>
          <a:xfrm>
            <a:off x="1219200" y="5276193"/>
            <a:ext cx="7677102" cy="646331"/>
          </a:xfrm>
          <a:prstGeom prst="rect">
            <a:avLst/>
          </a:prstGeom>
          <a:noFill/>
        </p:spPr>
        <p:txBody>
          <a:bodyPr wrap="none" rtlCol="0">
            <a:spAutoFit/>
          </a:bodyPr>
          <a:lstStyle/>
          <a:p>
            <a:r>
              <a:rPr lang="en-US" dirty="0"/>
              <a:t>Get info and go on </a:t>
            </a:r>
            <a:r>
              <a:rPr lang="en-US" dirty="0" err="1"/>
              <a:t>gitlab</a:t>
            </a:r>
            <a:r>
              <a:rPr lang="en-US" dirty="0"/>
              <a:t>-runner server and run the following command.</a:t>
            </a:r>
          </a:p>
          <a:p>
            <a:r>
              <a:rPr lang="en-US" b="0" i="0" dirty="0" err="1">
                <a:solidFill>
                  <a:srgbClr val="008000"/>
                </a:solidFill>
                <a:effectLst/>
                <a:latin typeface="JetBrains Mono"/>
              </a:rPr>
              <a:t>sudo</a:t>
            </a:r>
            <a:r>
              <a:rPr lang="en-US" b="0" i="0" dirty="0">
                <a:solidFill>
                  <a:srgbClr val="008000"/>
                </a:solidFill>
                <a:effectLst/>
                <a:latin typeface="JetBrains Mono"/>
              </a:rPr>
              <a:t> </a:t>
            </a:r>
            <a:r>
              <a:rPr lang="en-US" b="0" i="0" dirty="0" err="1">
                <a:solidFill>
                  <a:srgbClr val="404040"/>
                </a:solidFill>
                <a:effectLst/>
                <a:latin typeface="JetBrains Mono"/>
              </a:rPr>
              <a:t>gitlab</a:t>
            </a:r>
            <a:r>
              <a:rPr lang="en-US" b="0" i="0" dirty="0">
                <a:solidFill>
                  <a:srgbClr val="404040"/>
                </a:solidFill>
                <a:effectLst/>
                <a:latin typeface="JetBrains Mono"/>
              </a:rPr>
              <a:t>-runner register</a:t>
            </a:r>
            <a:endParaRPr lang="en-US" dirty="0"/>
          </a:p>
        </p:txBody>
      </p:sp>
      <p:sp>
        <p:nvSpPr>
          <p:cNvPr id="3" name="TextBox 2">
            <a:extLst>
              <a:ext uri="{FF2B5EF4-FFF2-40B4-BE49-F238E27FC236}">
                <a16:creationId xmlns:a16="http://schemas.microsoft.com/office/drawing/2014/main" id="{8D74BC12-75E4-8ED6-7F04-86CCC7AFD0F3}"/>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1596580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9D7C-D9FE-164E-660E-22E8AD201C8B}"/>
              </a:ext>
            </a:extLst>
          </p:cNvPr>
          <p:cNvSpPr>
            <a:spLocks noGrp="1"/>
          </p:cNvSpPr>
          <p:nvPr>
            <p:ph type="title"/>
          </p:nvPr>
        </p:nvSpPr>
        <p:spPr/>
        <p:txBody>
          <a:bodyPr/>
          <a:lstStyle/>
          <a:p>
            <a:r>
              <a:rPr lang="en-US" dirty="0"/>
              <a:t>CI/CD Project settings</a:t>
            </a:r>
          </a:p>
        </p:txBody>
      </p:sp>
      <p:sp>
        <p:nvSpPr>
          <p:cNvPr id="3" name="Content Placeholder 2">
            <a:extLst>
              <a:ext uri="{FF2B5EF4-FFF2-40B4-BE49-F238E27FC236}">
                <a16:creationId xmlns:a16="http://schemas.microsoft.com/office/drawing/2014/main" id="{9A7FCB41-3EB2-BEA4-959E-9329F49A3D6B}"/>
              </a:ext>
            </a:extLst>
          </p:cNvPr>
          <p:cNvSpPr>
            <a:spLocks noGrp="1"/>
          </p:cNvSpPr>
          <p:nvPr>
            <p:ph idx="1"/>
          </p:nvPr>
        </p:nvSpPr>
        <p:spPr/>
        <p:txBody>
          <a:bodyPr/>
          <a:lstStyle/>
          <a:p>
            <a:r>
              <a:rPr lang="en-US" dirty="0"/>
              <a:t>Go to Admin CI/CD</a:t>
            </a:r>
          </a:p>
          <a:p>
            <a:pPr marL="0" indent="0">
              <a:buNone/>
            </a:pPr>
            <a:endParaRPr lang="en-US" dirty="0"/>
          </a:p>
        </p:txBody>
      </p:sp>
      <p:pic>
        <p:nvPicPr>
          <p:cNvPr id="5" name="Picture 4" descr="A screenshot of a phone&#10;&#10;Description automatically generated with medium confidence">
            <a:extLst>
              <a:ext uri="{FF2B5EF4-FFF2-40B4-BE49-F238E27FC236}">
                <a16:creationId xmlns:a16="http://schemas.microsoft.com/office/drawing/2014/main" id="{79F2EA61-0C43-B74A-E40F-F4A522DF0E68}"/>
              </a:ext>
            </a:extLst>
          </p:cNvPr>
          <p:cNvPicPr>
            <a:picLocks noChangeAspect="1"/>
          </p:cNvPicPr>
          <p:nvPr/>
        </p:nvPicPr>
        <p:blipFill>
          <a:blip r:embed="rId2"/>
          <a:stretch>
            <a:fillRect/>
          </a:stretch>
        </p:blipFill>
        <p:spPr>
          <a:xfrm>
            <a:off x="1081908" y="2890978"/>
            <a:ext cx="5130800" cy="2654300"/>
          </a:xfrm>
          <a:prstGeom prst="rect">
            <a:avLst/>
          </a:prstGeom>
        </p:spPr>
      </p:pic>
      <p:sp>
        <p:nvSpPr>
          <p:cNvPr id="4" name="TextBox 3">
            <a:extLst>
              <a:ext uri="{FF2B5EF4-FFF2-40B4-BE49-F238E27FC236}">
                <a16:creationId xmlns:a16="http://schemas.microsoft.com/office/drawing/2014/main" id="{BD20507C-3A48-603A-1038-7F1D6D84A6B1}"/>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404422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54C4-5ECD-1E92-B8D4-46F8720D962C}"/>
              </a:ext>
            </a:extLst>
          </p:cNvPr>
          <p:cNvSpPr>
            <a:spLocks noGrp="1"/>
          </p:cNvSpPr>
          <p:nvPr>
            <p:ph type="title"/>
          </p:nvPr>
        </p:nvSpPr>
        <p:spPr/>
        <p:txBody>
          <a:bodyPr/>
          <a:lstStyle/>
          <a:p>
            <a:r>
              <a:rPr lang="en-US" dirty="0"/>
              <a:t>Project settings for CI/CD</a:t>
            </a:r>
          </a:p>
        </p:txBody>
      </p:sp>
      <p:sp>
        <p:nvSpPr>
          <p:cNvPr id="12" name="TextBox 11">
            <a:extLst>
              <a:ext uri="{FF2B5EF4-FFF2-40B4-BE49-F238E27FC236}">
                <a16:creationId xmlns:a16="http://schemas.microsoft.com/office/drawing/2014/main" id="{1ADE0852-9BD9-2051-81B9-2D9CB8EF98B1}"/>
              </a:ext>
            </a:extLst>
          </p:cNvPr>
          <p:cNvSpPr txBox="1"/>
          <p:nvPr/>
        </p:nvSpPr>
        <p:spPr>
          <a:xfrm>
            <a:off x="1018309" y="6182591"/>
            <a:ext cx="3647209" cy="369332"/>
          </a:xfrm>
          <a:prstGeom prst="rect">
            <a:avLst/>
          </a:prstGeom>
          <a:noFill/>
        </p:spPr>
        <p:txBody>
          <a:bodyPr wrap="square" rtlCol="0">
            <a:spAutoFit/>
          </a:bodyPr>
          <a:lstStyle/>
          <a:p>
            <a:r>
              <a:rPr lang="en-US" dirty="0" err="1"/>
              <a:t>sudo</a:t>
            </a:r>
            <a:r>
              <a:rPr lang="en-US" dirty="0"/>
              <a:t> </a:t>
            </a:r>
            <a:r>
              <a:rPr lang="en-US" dirty="0" err="1"/>
              <a:t>gitlab</a:t>
            </a:r>
            <a:r>
              <a:rPr lang="en-US"/>
              <a:t>-runner register</a:t>
            </a:r>
            <a:endParaRPr lang="en-US" dirty="0"/>
          </a:p>
        </p:txBody>
      </p:sp>
      <p:sp>
        <p:nvSpPr>
          <p:cNvPr id="3" name="TextBox 2">
            <a:extLst>
              <a:ext uri="{FF2B5EF4-FFF2-40B4-BE49-F238E27FC236}">
                <a16:creationId xmlns:a16="http://schemas.microsoft.com/office/drawing/2014/main" id="{2E6AE893-6598-75B7-6D39-6DDC9CB1D739}"/>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pic>
        <p:nvPicPr>
          <p:cNvPr id="7" name="Content Placeholder 6" descr="A screenshot of a computer&#10;&#10;Description automatically generated">
            <a:extLst>
              <a:ext uri="{FF2B5EF4-FFF2-40B4-BE49-F238E27FC236}">
                <a16:creationId xmlns:a16="http://schemas.microsoft.com/office/drawing/2014/main" id="{4CF17F03-B879-1BCC-4914-DCF0BB51F559}"/>
              </a:ext>
            </a:extLst>
          </p:cNvPr>
          <p:cNvPicPr>
            <a:picLocks noGrp="1" noChangeAspect="1"/>
          </p:cNvPicPr>
          <p:nvPr>
            <p:ph idx="1"/>
          </p:nvPr>
        </p:nvPicPr>
        <p:blipFill>
          <a:blip r:embed="rId2"/>
          <a:stretch>
            <a:fillRect/>
          </a:stretch>
        </p:blipFill>
        <p:spPr>
          <a:xfrm>
            <a:off x="681038" y="2489009"/>
            <a:ext cx="7143317" cy="3294444"/>
          </a:xfrm>
        </p:spPr>
      </p:pic>
      <p:pic>
        <p:nvPicPr>
          <p:cNvPr id="10" name="Picture 9" descr="A screenshot of a computer&#10;&#10;Description automatically generated">
            <a:extLst>
              <a:ext uri="{FF2B5EF4-FFF2-40B4-BE49-F238E27FC236}">
                <a16:creationId xmlns:a16="http://schemas.microsoft.com/office/drawing/2014/main" id="{BFAFC50F-1B7A-01C7-E94C-BC046FA80B5E}"/>
              </a:ext>
            </a:extLst>
          </p:cNvPr>
          <p:cNvPicPr>
            <a:picLocks noChangeAspect="1"/>
          </p:cNvPicPr>
          <p:nvPr/>
        </p:nvPicPr>
        <p:blipFill>
          <a:blip r:embed="rId3"/>
          <a:stretch>
            <a:fillRect/>
          </a:stretch>
        </p:blipFill>
        <p:spPr>
          <a:xfrm>
            <a:off x="8548608" y="2327564"/>
            <a:ext cx="2962354" cy="4154632"/>
          </a:xfrm>
          <a:prstGeom prst="rect">
            <a:avLst/>
          </a:prstGeom>
        </p:spPr>
      </p:pic>
    </p:spTree>
    <p:extLst>
      <p:ext uri="{BB962C8B-B14F-4D97-AF65-F5344CB8AC3E}">
        <p14:creationId xmlns:p14="http://schemas.microsoft.com/office/powerpoint/2010/main" val="1489627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ECFA-8676-7128-ACE3-6ED3788A27D5}"/>
              </a:ext>
            </a:extLst>
          </p:cNvPr>
          <p:cNvSpPr>
            <a:spLocks noGrp="1"/>
          </p:cNvSpPr>
          <p:nvPr>
            <p:ph type="title"/>
          </p:nvPr>
        </p:nvSpPr>
        <p:spPr/>
        <p:txBody>
          <a:bodyPr/>
          <a:lstStyle/>
          <a:p>
            <a:r>
              <a:rPr lang="en-US" dirty="0"/>
              <a:t>Add to project for CI/CD</a:t>
            </a:r>
          </a:p>
        </p:txBody>
      </p:sp>
      <p:sp>
        <p:nvSpPr>
          <p:cNvPr id="3" name="Content Placeholder 2">
            <a:extLst>
              <a:ext uri="{FF2B5EF4-FFF2-40B4-BE49-F238E27FC236}">
                <a16:creationId xmlns:a16="http://schemas.microsoft.com/office/drawing/2014/main" id="{DE1760B5-75A3-02D4-17B9-B8CDDB5424B5}"/>
              </a:ext>
            </a:extLst>
          </p:cNvPr>
          <p:cNvSpPr>
            <a:spLocks noGrp="1"/>
          </p:cNvSpPr>
          <p:nvPr>
            <p:ph idx="1"/>
          </p:nvPr>
        </p:nvSpPr>
        <p:spPr/>
        <p:txBody>
          <a:bodyPr/>
          <a:lstStyle/>
          <a:p>
            <a:r>
              <a:rPr lang="en-US" dirty="0"/>
              <a:t>Add new Issue</a:t>
            </a:r>
          </a:p>
          <a:p>
            <a:r>
              <a:rPr lang="en-US" dirty="0"/>
              <a:t>Create branch related to new Issue</a:t>
            </a:r>
          </a:p>
          <a:p>
            <a:r>
              <a:rPr lang="en-US" dirty="0"/>
              <a:t>git branch 2-new-copy-playbook</a:t>
            </a:r>
          </a:p>
          <a:p>
            <a:r>
              <a:rPr lang="en-US" dirty="0"/>
              <a:t>git push –set-upstream origin 2-new-copy-playbook</a:t>
            </a:r>
          </a:p>
          <a:p>
            <a:endParaRPr lang="en-US" dirty="0"/>
          </a:p>
        </p:txBody>
      </p:sp>
      <p:sp>
        <p:nvSpPr>
          <p:cNvPr id="4" name="TextBox 3">
            <a:extLst>
              <a:ext uri="{FF2B5EF4-FFF2-40B4-BE49-F238E27FC236}">
                <a16:creationId xmlns:a16="http://schemas.microsoft.com/office/drawing/2014/main" id="{757C0E6D-0528-F91F-1D1A-7C9752AC0234}"/>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5948342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F3D7E-3FDB-3763-B67E-00C723D2366E}"/>
              </a:ext>
            </a:extLst>
          </p:cNvPr>
          <p:cNvSpPr>
            <a:spLocks noGrp="1"/>
          </p:cNvSpPr>
          <p:nvPr>
            <p:ph type="title"/>
          </p:nvPr>
        </p:nvSpPr>
        <p:spPr/>
        <p:txBody>
          <a:bodyPr/>
          <a:lstStyle/>
          <a:p>
            <a:r>
              <a:rPr lang="en-US" dirty="0"/>
              <a:t>Breaking down .</a:t>
            </a:r>
            <a:r>
              <a:rPr lang="en-US" dirty="0" err="1"/>
              <a:t>gitlab-ci.yml</a:t>
            </a:r>
            <a:endParaRPr lang="en-US" dirty="0"/>
          </a:p>
        </p:txBody>
      </p:sp>
      <p:sp>
        <p:nvSpPr>
          <p:cNvPr id="3" name="Content Placeholder 2">
            <a:extLst>
              <a:ext uri="{FF2B5EF4-FFF2-40B4-BE49-F238E27FC236}">
                <a16:creationId xmlns:a16="http://schemas.microsoft.com/office/drawing/2014/main" id="{2FF3CE0C-7609-BC5D-A80E-F39AAA9E025C}"/>
              </a:ext>
            </a:extLst>
          </p:cNvPr>
          <p:cNvSpPr>
            <a:spLocks noGrp="1"/>
          </p:cNvSpPr>
          <p:nvPr>
            <p:ph idx="1"/>
          </p:nvPr>
        </p:nvSpPr>
        <p:spPr/>
        <p:txBody>
          <a:bodyPr/>
          <a:lstStyle/>
          <a:p>
            <a:r>
              <a:rPr lang="en-US" dirty="0" err="1"/>
              <a:t>before_script</a:t>
            </a:r>
            <a:r>
              <a:rPr lang="en-US" dirty="0"/>
              <a:t>: runs first</a:t>
            </a:r>
          </a:p>
          <a:p>
            <a:r>
              <a:rPr lang="en-US" dirty="0"/>
              <a:t>script:      Used to define any commands that should be run in a job.</a:t>
            </a:r>
          </a:p>
          <a:p>
            <a:r>
              <a:rPr lang="en-US" dirty="0" err="1"/>
              <a:t>after_script</a:t>
            </a:r>
            <a:r>
              <a:rPr lang="en-US" dirty="0"/>
              <a:t>: steps run after a script is run. Used to run even after a failure.</a:t>
            </a:r>
          </a:p>
          <a:p>
            <a:endParaRPr lang="en-US" dirty="0"/>
          </a:p>
        </p:txBody>
      </p:sp>
      <p:sp>
        <p:nvSpPr>
          <p:cNvPr id="4" name="TextBox 3">
            <a:extLst>
              <a:ext uri="{FF2B5EF4-FFF2-40B4-BE49-F238E27FC236}">
                <a16:creationId xmlns:a16="http://schemas.microsoft.com/office/drawing/2014/main" id="{EAC4DC57-D905-189A-2133-B82F44CA04E5}"/>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100213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97D0-11F6-532A-562E-352869D69BE4}"/>
              </a:ext>
            </a:extLst>
          </p:cNvPr>
          <p:cNvSpPr>
            <a:spLocks noGrp="1"/>
          </p:cNvSpPr>
          <p:nvPr>
            <p:ph type="title"/>
          </p:nvPr>
        </p:nvSpPr>
        <p:spPr/>
        <p:txBody>
          <a:bodyPr/>
          <a:lstStyle/>
          <a:p>
            <a:r>
              <a:rPr lang="en-US" dirty="0"/>
              <a:t>Jobs</a:t>
            </a:r>
          </a:p>
        </p:txBody>
      </p:sp>
      <p:sp>
        <p:nvSpPr>
          <p:cNvPr id="3" name="Content Placeholder 2">
            <a:extLst>
              <a:ext uri="{FF2B5EF4-FFF2-40B4-BE49-F238E27FC236}">
                <a16:creationId xmlns:a16="http://schemas.microsoft.com/office/drawing/2014/main" id="{257F5A78-9454-992D-19AD-AC22169C8D9E}"/>
              </a:ext>
            </a:extLst>
          </p:cNvPr>
          <p:cNvSpPr>
            <a:spLocks noGrp="1"/>
          </p:cNvSpPr>
          <p:nvPr>
            <p:ph idx="1"/>
          </p:nvPr>
        </p:nvSpPr>
        <p:spPr/>
        <p:txBody>
          <a:bodyPr/>
          <a:lstStyle/>
          <a:p>
            <a:r>
              <a:rPr lang="en-US" dirty="0"/>
              <a:t>Tasks or set of tasks that must be completed by a runner</a:t>
            </a:r>
          </a:p>
        </p:txBody>
      </p:sp>
      <p:sp>
        <p:nvSpPr>
          <p:cNvPr id="4" name="TextBox 3">
            <a:extLst>
              <a:ext uri="{FF2B5EF4-FFF2-40B4-BE49-F238E27FC236}">
                <a16:creationId xmlns:a16="http://schemas.microsoft.com/office/drawing/2014/main" id="{02FA3676-5BA3-6329-1EE6-328246B58139}"/>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7323469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E8E74-4168-F8DF-C129-DCD74CE99DB5}"/>
              </a:ext>
            </a:extLst>
          </p:cNvPr>
          <p:cNvSpPr>
            <a:spLocks noGrp="1"/>
          </p:cNvSpPr>
          <p:nvPr>
            <p:ph type="title"/>
          </p:nvPr>
        </p:nvSpPr>
        <p:spPr/>
        <p:txBody>
          <a:bodyPr/>
          <a:lstStyle/>
          <a:p>
            <a:r>
              <a:rPr lang="en-US" dirty="0"/>
              <a:t>The stage parameter</a:t>
            </a:r>
          </a:p>
        </p:txBody>
      </p:sp>
      <p:sp>
        <p:nvSpPr>
          <p:cNvPr id="3" name="Content Placeholder 2">
            <a:extLst>
              <a:ext uri="{FF2B5EF4-FFF2-40B4-BE49-F238E27FC236}">
                <a16:creationId xmlns:a16="http://schemas.microsoft.com/office/drawing/2014/main" id="{0E977E94-D116-DF66-BAB7-56C67B1E906E}"/>
              </a:ext>
            </a:extLst>
          </p:cNvPr>
          <p:cNvSpPr>
            <a:spLocks noGrp="1"/>
          </p:cNvSpPr>
          <p:nvPr>
            <p:ph idx="1"/>
          </p:nvPr>
        </p:nvSpPr>
        <p:spPr/>
        <p:txBody>
          <a:bodyPr/>
          <a:lstStyle/>
          <a:p>
            <a:r>
              <a:rPr lang="en-US" dirty="0"/>
              <a:t>Stages are defined at the top level of the YAML file and are used to define separate blocks of jobs. These can be executed in parallel.</a:t>
            </a:r>
          </a:p>
          <a:p>
            <a:r>
              <a:rPr lang="en-US" dirty="0"/>
              <a:t>They also define the order in which stages are run.</a:t>
            </a:r>
          </a:p>
          <a:p>
            <a:pPr marL="0" indent="0">
              <a:buNone/>
            </a:pPr>
            <a:endParaRPr lang="en-US" dirty="0"/>
          </a:p>
        </p:txBody>
      </p:sp>
      <p:sp>
        <p:nvSpPr>
          <p:cNvPr id="4" name="TextBox 3">
            <a:extLst>
              <a:ext uri="{FF2B5EF4-FFF2-40B4-BE49-F238E27FC236}">
                <a16:creationId xmlns:a16="http://schemas.microsoft.com/office/drawing/2014/main" id="{F1DCEAE9-F0AB-1A74-5879-873EB82AD732}"/>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1386984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E545-61D5-ABD3-807D-BB2EFC1816B4}"/>
              </a:ext>
            </a:extLst>
          </p:cNvPr>
          <p:cNvSpPr>
            <a:spLocks noGrp="1"/>
          </p:cNvSpPr>
          <p:nvPr>
            <p:ph type="title"/>
          </p:nvPr>
        </p:nvSpPr>
        <p:spPr/>
        <p:txBody>
          <a:bodyPr/>
          <a:lstStyle/>
          <a:p>
            <a:r>
              <a:rPr lang="en-US" dirty="0"/>
              <a:t>Example of stages</a:t>
            </a:r>
          </a:p>
        </p:txBody>
      </p:sp>
      <p:sp>
        <p:nvSpPr>
          <p:cNvPr id="3" name="Content Placeholder 2">
            <a:extLst>
              <a:ext uri="{FF2B5EF4-FFF2-40B4-BE49-F238E27FC236}">
                <a16:creationId xmlns:a16="http://schemas.microsoft.com/office/drawing/2014/main" id="{42394510-F8C2-F247-6CC0-B002D52DD069}"/>
              </a:ext>
            </a:extLst>
          </p:cNvPr>
          <p:cNvSpPr>
            <a:spLocks noGrp="1"/>
          </p:cNvSpPr>
          <p:nvPr>
            <p:ph idx="1"/>
          </p:nvPr>
        </p:nvSpPr>
        <p:spPr>
          <a:xfrm>
            <a:off x="680321" y="2336872"/>
            <a:ext cx="9613861" cy="4455813"/>
          </a:xfrm>
        </p:spPr>
        <p:txBody>
          <a:bodyPr>
            <a:normAutofit lnSpcReduction="10000"/>
          </a:bodyPr>
          <a:lstStyle/>
          <a:p>
            <a:pPr marL="0" indent="0">
              <a:buNone/>
            </a:pPr>
            <a:r>
              <a:rPr lang="en-US" dirty="0"/>
              <a:t>stages:</a:t>
            </a:r>
          </a:p>
          <a:p>
            <a:pPr marL="0" indent="0">
              <a:buNone/>
            </a:pPr>
            <a:r>
              <a:rPr lang="en-US" dirty="0"/>
              <a:t>   - build</a:t>
            </a:r>
          </a:p>
          <a:p>
            <a:pPr marL="0" indent="0">
              <a:buNone/>
            </a:pPr>
            <a:r>
              <a:rPr lang="en-US" dirty="0"/>
              <a:t>   - test</a:t>
            </a:r>
          </a:p>
          <a:p>
            <a:pPr marL="0" indent="0">
              <a:buNone/>
            </a:pPr>
            <a:r>
              <a:rPr lang="en-US" dirty="0"/>
              <a:t>   - deploy</a:t>
            </a:r>
          </a:p>
          <a:p>
            <a:pPr marL="0" indent="0">
              <a:buNone/>
            </a:pPr>
            <a:r>
              <a:rPr lang="en-US" dirty="0"/>
              <a:t>Job 1:</a:t>
            </a:r>
          </a:p>
          <a:p>
            <a:pPr marL="0" indent="0">
              <a:buNone/>
            </a:pPr>
            <a:r>
              <a:rPr lang="en-US" dirty="0"/>
              <a:t>   stage: build</a:t>
            </a:r>
          </a:p>
          <a:p>
            <a:pPr marL="0" indent="0">
              <a:buNone/>
            </a:pPr>
            <a:r>
              <a:rPr lang="en-US" dirty="0"/>
              <a:t>   script: </a:t>
            </a:r>
            <a:r>
              <a:rPr lang="en-US" dirty="0" err="1"/>
              <a:t>npm</a:t>
            </a:r>
            <a:r>
              <a:rPr lang="en-US" dirty="0"/>
              <a:t> run build dependencies</a:t>
            </a:r>
          </a:p>
          <a:p>
            <a:pPr marL="0" indent="0">
              <a:buNone/>
            </a:pPr>
            <a:r>
              <a:rPr lang="en-US" dirty="0"/>
              <a:t>Job 2:</a:t>
            </a:r>
          </a:p>
          <a:p>
            <a:pPr marL="0" indent="0">
              <a:buNone/>
            </a:pPr>
            <a:r>
              <a:rPr lang="en-US" dirty="0"/>
              <a:t>    stage: build</a:t>
            </a:r>
          </a:p>
          <a:p>
            <a:pPr marL="0" indent="0">
              <a:buNone/>
            </a:pPr>
            <a:r>
              <a:rPr lang="en-US" dirty="0"/>
              <a:t>    script: </a:t>
            </a:r>
            <a:r>
              <a:rPr lang="en-US" dirty="0" err="1"/>
              <a:t>npm</a:t>
            </a:r>
            <a:r>
              <a:rPr lang="en-US" dirty="0"/>
              <a:t> run build artifacts</a:t>
            </a:r>
          </a:p>
        </p:txBody>
      </p:sp>
      <p:sp>
        <p:nvSpPr>
          <p:cNvPr id="4" name="TextBox 3">
            <a:extLst>
              <a:ext uri="{FF2B5EF4-FFF2-40B4-BE49-F238E27FC236}">
                <a16:creationId xmlns:a16="http://schemas.microsoft.com/office/drawing/2014/main" id="{2F0B0B3E-C59F-E0C3-8AB3-CFA0CAF24CFF}"/>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5311606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6E5AA-A264-E8CB-4F80-123A2EC814FF}"/>
              </a:ext>
            </a:extLst>
          </p:cNvPr>
          <p:cNvSpPr>
            <a:spLocks noGrp="1"/>
          </p:cNvSpPr>
          <p:nvPr>
            <p:ph type="title"/>
          </p:nvPr>
        </p:nvSpPr>
        <p:spPr/>
        <p:txBody>
          <a:bodyPr/>
          <a:lstStyle/>
          <a:p>
            <a:r>
              <a:rPr lang="en-US" dirty="0"/>
              <a:t>Example stages cont.</a:t>
            </a:r>
          </a:p>
        </p:txBody>
      </p:sp>
      <p:sp>
        <p:nvSpPr>
          <p:cNvPr id="3" name="Content Placeholder 2">
            <a:extLst>
              <a:ext uri="{FF2B5EF4-FFF2-40B4-BE49-F238E27FC236}">
                <a16:creationId xmlns:a16="http://schemas.microsoft.com/office/drawing/2014/main" id="{BC1EFA65-9DDC-58BA-F3AB-7790631DD168}"/>
              </a:ext>
            </a:extLst>
          </p:cNvPr>
          <p:cNvSpPr>
            <a:spLocks noGrp="1"/>
          </p:cNvSpPr>
          <p:nvPr>
            <p:ph idx="1"/>
          </p:nvPr>
        </p:nvSpPr>
        <p:spPr>
          <a:xfrm>
            <a:off x="680321" y="2336872"/>
            <a:ext cx="9613861" cy="4368727"/>
          </a:xfrm>
        </p:spPr>
        <p:txBody>
          <a:bodyPr>
            <a:normAutofit/>
          </a:bodyPr>
          <a:lstStyle/>
          <a:p>
            <a:pPr marL="0" indent="0">
              <a:buNone/>
            </a:pPr>
            <a:r>
              <a:rPr lang="en-US" dirty="0"/>
              <a:t>Job 3:</a:t>
            </a:r>
          </a:p>
          <a:p>
            <a:pPr marL="0" indent="0">
              <a:buNone/>
            </a:pPr>
            <a:r>
              <a:rPr lang="en-US" dirty="0"/>
              <a:t>    stage: test</a:t>
            </a:r>
          </a:p>
          <a:p>
            <a:pPr marL="0" indent="0">
              <a:buNone/>
            </a:pPr>
            <a:r>
              <a:rPr lang="en-US" dirty="0"/>
              <a:t>    script: </a:t>
            </a:r>
            <a:r>
              <a:rPr lang="en-US" dirty="0" err="1"/>
              <a:t>npn</a:t>
            </a:r>
            <a:r>
              <a:rPr lang="en-US" dirty="0"/>
              <a:t> run test</a:t>
            </a:r>
          </a:p>
          <a:p>
            <a:pPr marL="0" indent="0">
              <a:buNone/>
            </a:pPr>
            <a:r>
              <a:rPr lang="en-US" dirty="0"/>
              <a:t>Job 4:</a:t>
            </a:r>
          </a:p>
          <a:p>
            <a:pPr marL="0" indent="0">
              <a:buNone/>
            </a:pPr>
            <a:r>
              <a:rPr lang="en-US" dirty="0"/>
              <a:t>    stage: deploy</a:t>
            </a:r>
          </a:p>
          <a:p>
            <a:pPr marL="0" indent="0">
              <a:buNone/>
            </a:pPr>
            <a:r>
              <a:rPr lang="en-US" dirty="0"/>
              <a:t>    script: </a:t>
            </a:r>
            <a:r>
              <a:rPr lang="en-US" dirty="0" err="1"/>
              <a:t>npn</a:t>
            </a:r>
            <a:r>
              <a:rPr lang="en-US" dirty="0"/>
              <a:t> run deploy</a:t>
            </a:r>
          </a:p>
          <a:p>
            <a:pPr marL="0" indent="0">
              <a:buNone/>
            </a:pPr>
            <a:r>
              <a:rPr lang="en-US" dirty="0"/>
              <a:t>In this case, we have defined three stages: build, test, and deploy.</a:t>
            </a:r>
          </a:p>
          <a:p>
            <a:pPr marL="0" indent="0">
              <a:buNone/>
            </a:pPr>
            <a:r>
              <a:rPr lang="en-US" dirty="0"/>
              <a:t>All of the jobs attached to the build stage can be run in parallel, and if they all succeed, the jobs with test stage will be run. If they pass then the jobs in the deploy stage will run.</a:t>
            </a:r>
          </a:p>
          <a:p>
            <a:pPr marL="0" indent="0">
              <a:buNone/>
            </a:pPr>
            <a:endParaRPr lang="en-US" dirty="0"/>
          </a:p>
        </p:txBody>
      </p:sp>
      <p:sp>
        <p:nvSpPr>
          <p:cNvPr id="4" name="TextBox 3">
            <a:extLst>
              <a:ext uri="{FF2B5EF4-FFF2-40B4-BE49-F238E27FC236}">
                <a16:creationId xmlns:a16="http://schemas.microsoft.com/office/drawing/2014/main" id="{DE153853-69B0-2A1F-721D-B29C2D0CA245}"/>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2385089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5CB8-0558-52B2-4E5B-666CB6021AB8}"/>
              </a:ext>
            </a:extLst>
          </p:cNvPr>
          <p:cNvSpPr>
            <a:spLocks noGrp="1"/>
          </p:cNvSpPr>
          <p:nvPr>
            <p:ph type="title"/>
          </p:nvPr>
        </p:nvSpPr>
        <p:spPr/>
        <p:txBody>
          <a:bodyPr/>
          <a:lstStyle/>
          <a:p>
            <a:r>
              <a:rPr lang="en-US" dirty="0"/>
              <a:t>The image parameter</a:t>
            </a:r>
          </a:p>
        </p:txBody>
      </p:sp>
      <p:sp>
        <p:nvSpPr>
          <p:cNvPr id="3" name="Content Placeholder 2">
            <a:extLst>
              <a:ext uri="{FF2B5EF4-FFF2-40B4-BE49-F238E27FC236}">
                <a16:creationId xmlns:a16="http://schemas.microsoft.com/office/drawing/2014/main" id="{6F5732DF-3C9E-6393-DF46-DB129BE9C6A4}"/>
              </a:ext>
            </a:extLst>
          </p:cNvPr>
          <p:cNvSpPr>
            <a:spLocks noGrp="1"/>
          </p:cNvSpPr>
          <p:nvPr>
            <p:ph idx="1"/>
          </p:nvPr>
        </p:nvSpPr>
        <p:spPr/>
        <p:txBody>
          <a:bodyPr/>
          <a:lstStyle/>
          <a:p>
            <a:r>
              <a:rPr lang="en-US" dirty="0"/>
              <a:t>The image parameter is used to specify which Docker image should be used when running a job. It can be specified as a parameter within a job or at the </a:t>
            </a:r>
            <a:r>
              <a:rPr lang="en-US"/>
              <a:t>top level.</a:t>
            </a:r>
          </a:p>
        </p:txBody>
      </p:sp>
      <p:sp>
        <p:nvSpPr>
          <p:cNvPr id="4" name="TextBox 3">
            <a:extLst>
              <a:ext uri="{FF2B5EF4-FFF2-40B4-BE49-F238E27FC236}">
                <a16:creationId xmlns:a16="http://schemas.microsoft.com/office/drawing/2014/main" id="{005A1D16-861D-1860-22BD-4C932FB5E129}"/>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991400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8BB1-8EA3-1BFF-5ED9-54F7152F2C4E}"/>
              </a:ext>
            </a:extLst>
          </p:cNvPr>
          <p:cNvSpPr>
            <a:spLocks noGrp="1"/>
          </p:cNvSpPr>
          <p:nvPr>
            <p:ph type="title"/>
          </p:nvPr>
        </p:nvSpPr>
        <p:spPr/>
        <p:txBody>
          <a:bodyPr/>
          <a:lstStyle/>
          <a:p>
            <a:r>
              <a:rPr lang="en-US" dirty="0" err="1"/>
              <a:t>Github</a:t>
            </a:r>
            <a:r>
              <a:rPr lang="en-US" dirty="0"/>
              <a:t> Flow</a:t>
            </a:r>
          </a:p>
        </p:txBody>
      </p:sp>
      <p:sp>
        <p:nvSpPr>
          <p:cNvPr id="4" name="Rectangle 3">
            <a:extLst>
              <a:ext uri="{FF2B5EF4-FFF2-40B4-BE49-F238E27FC236}">
                <a16:creationId xmlns:a16="http://schemas.microsoft.com/office/drawing/2014/main" id="{0FE2CC62-121C-1500-1B95-5BFDE47654EC}"/>
              </a:ext>
            </a:extLst>
          </p:cNvPr>
          <p:cNvSpPr/>
          <p:nvPr/>
        </p:nvSpPr>
        <p:spPr>
          <a:xfrm>
            <a:off x="919751" y="2476867"/>
            <a:ext cx="1888166" cy="1595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 Directory</a:t>
            </a:r>
          </a:p>
        </p:txBody>
      </p:sp>
      <p:sp>
        <p:nvSpPr>
          <p:cNvPr id="5" name="Rectangle 4">
            <a:extLst>
              <a:ext uri="{FF2B5EF4-FFF2-40B4-BE49-F238E27FC236}">
                <a16:creationId xmlns:a16="http://schemas.microsoft.com/office/drawing/2014/main" id="{398271C4-18DF-02D2-48A1-7225951323E2}"/>
              </a:ext>
            </a:extLst>
          </p:cNvPr>
          <p:cNvSpPr/>
          <p:nvPr/>
        </p:nvSpPr>
        <p:spPr>
          <a:xfrm>
            <a:off x="7145231" y="2785958"/>
            <a:ext cx="2002174" cy="1454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Staging</a:t>
            </a:r>
          </a:p>
        </p:txBody>
      </p:sp>
      <p:sp>
        <p:nvSpPr>
          <p:cNvPr id="6" name="Rectangle 5">
            <a:extLst>
              <a:ext uri="{FF2B5EF4-FFF2-40B4-BE49-F238E27FC236}">
                <a16:creationId xmlns:a16="http://schemas.microsoft.com/office/drawing/2014/main" id="{DAFEBB26-0443-A220-B07A-5C2F10BF42A1}"/>
              </a:ext>
            </a:extLst>
          </p:cNvPr>
          <p:cNvSpPr/>
          <p:nvPr/>
        </p:nvSpPr>
        <p:spPr>
          <a:xfrm>
            <a:off x="1045029" y="4870244"/>
            <a:ext cx="1811164" cy="1463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Remote Repository</a:t>
            </a:r>
          </a:p>
        </p:txBody>
      </p:sp>
      <p:sp>
        <p:nvSpPr>
          <p:cNvPr id="7" name="Rectangle 6">
            <a:extLst>
              <a:ext uri="{FF2B5EF4-FFF2-40B4-BE49-F238E27FC236}">
                <a16:creationId xmlns:a16="http://schemas.microsoft.com/office/drawing/2014/main" id="{5570CF4A-8B0F-D704-F135-3EE869220257}"/>
              </a:ext>
            </a:extLst>
          </p:cNvPr>
          <p:cNvSpPr/>
          <p:nvPr/>
        </p:nvSpPr>
        <p:spPr>
          <a:xfrm>
            <a:off x="7102260" y="5029105"/>
            <a:ext cx="1811164" cy="1456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Repository</a:t>
            </a:r>
          </a:p>
        </p:txBody>
      </p:sp>
      <p:cxnSp>
        <p:nvCxnSpPr>
          <p:cNvPr id="9" name="Straight Arrow Connector 8">
            <a:extLst>
              <a:ext uri="{FF2B5EF4-FFF2-40B4-BE49-F238E27FC236}">
                <a16:creationId xmlns:a16="http://schemas.microsoft.com/office/drawing/2014/main" id="{D16DB951-BA15-5E30-B4B5-3A32EE50779C}"/>
              </a:ext>
            </a:extLst>
          </p:cNvPr>
          <p:cNvCxnSpPr>
            <a:cxnSpLocks/>
          </p:cNvCxnSpPr>
          <p:nvPr/>
        </p:nvCxnSpPr>
        <p:spPr>
          <a:xfrm>
            <a:off x="2894295" y="3320535"/>
            <a:ext cx="4250936" cy="171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6AD9385-7BB4-6418-9901-494165948E7D}"/>
              </a:ext>
            </a:extLst>
          </p:cNvPr>
          <p:cNvCxnSpPr>
            <a:cxnSpLocks/>
          </p:cNvCxnSpPr>
          <p:nvPr/>
        </p:nvCxnSpPr>
        <p:spPr>
          <a:xfrm>
            <a:off x="8181585" y="4242874"/>
            <a:ext cx="0" cy="7175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FE62FD-F2CD-D72F-0979-43412645C8A3}"/>
              </a:ext>
            </a:extLst>
          </p:cNvPr>
          <p:cNvCxnSpPr>
            <a:cxnSpLocks/>
            <a:endCxn id="7" idx="1"/>
          </p:cNvCxnSpPr>
          <p:nvPr/>
        </p:nvCxnSpPr>
        <p:spPr>
          <a:xfrm>
            <a:off x="2856193" y="5753548"/>
            <a:ext cx="4246067" cy="3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408806-9047-6D6E-471E-968E86B61B48}"/>
              </a:ext>
            </a:extLst>
          </p:cNvPr>
          <p:cNvCxnSpPr>
            <a:cxnSpLocks/>
          </p:cNvCxnSpPr>
          <p:nvPr/>
        </p:nvCxnSpPr>
        <p:spPr>
          <a:xfrm flipH="1">
            <a:off x="2856193" y="5148197"/>
            <a:ext cx="4246066"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419FD65-3D46-A487-9361-0126ED4EF2EC}"/>
              </a:ext>
            </a:extLst>
          </p:cNvPr>
          <p:cNvSpPr txBox="1"/>
          <p:nvPr/>
        </p:nvSpPr>
        <p:spPr>
          <a:xfrm>
            <a:off x="4133719" y="2768438"/>
            <a:ext cx="1691014" cy="369332"/>
          </a:xfrm>
          <a:prstGeom prst="rect">
            <a:avLst/>
          </a:prstGeom>
          <a:noFill/>
        </p:spPr>
        <p:txBody>
          <a:bodyPr wrap="square" rtlCol="0">
            <a:spAutoFit/>
          </a:bodyPr>
          <a:lstStyle/>
          <a:p>
            <a:r>
              <a:rPr lang="en-US" dirty="0"/>
              <a:t>Git Add</a:t>
            </a:r>
          </a:p>
        </p:txBody>
      </p:sp>
      <p:sp>
        <p:nvSpPr>
          <p:cNvPr id="19" name="TextBox 18">
            <a:extLst>
              <a:ext uri="{FF2B5EF4-FFF2-40B4-BE49-F238E27FC236}">
                <a16:creationId xmlns:a16="http://schemas.microsoft.com/office/drawing/2014/main" id="{7FC0E103-38B8-3E8A-8F6B-2613288B3409}"/>
              </a:ext>
            </a:extLst>
          </p:cNvPr>
          <p:cNvSpPr txBox="1"/>
          <p:nvPr/>
        </p:nvSpPr>
        <p:spPr>
          <a:xfrm>
            <a:off x="4133719" y="4589693"/>
            <a:ext cx="1040670" cy="369332"/>
          </a:xfrm>
          <a:prstGeom prst="rect">
            <a:avLst/>
          </a:prstGeom>
          <a:noFill/>
        </p:spPr>
        <p:txBody>
          <a:bodyPr wrap="none" rtlCol="0">
            <a:spAutoFit/>
          </a:bodyPr>
          <a:lstStyle/>
          <a:p>
            <a:r>
              <a:rPr lang="en-US" dirty="0"/>
              <a:t>Git Push</a:t>
            </a:r>
          </a:p>
        </p:txBody>
      </p:sp>
      <p:sp>
        <p:nvSpPr>
          <p:cNvPr id="20" name="TextBox 19">
            <a:extLst>
              <a:ext uri="{FF2B5EF4-FFF2-40B4-BE49-F238E27FC236}">
                <a16:creationId xmlns:a16="http://schemas.microsoft.com/office/drawing/2014/main" id="{ACDFA9F3-94B2-FFBF-BD17-0273E9F0BD44}"/>
              </a:ext>
            </a:extLst>
          </p:cNvPr>
          <p:cNvSpPr txBox="1"/>
          <p:nvPr/>
        </p:nvSpPr>
        <p:spPr>
          <a:xfrm>
            <a:off x="4142795" y="5816537"/>
            <a:ext cx="955711" cy="369332"/>
          </a:xfrm>
          <a:prstGeom prst="rect">
            <a:avLst/>
          </a:prstGeom>
          <a:noFill/>
        </p:spPr>
        <p:txBody>
          <a:bodyPr wrap="none" rtlCol="0">
            <a:spAutoFit/>
          </a:bodyPr>
          <a:lstStyle/>
          <a:p>
            <a:r>
              <a:rPr lang="en-US" dirty="0"/>
              <a:t>Git pull</a:t>
            </a:r>
          </a:p>
        </p:txBody>
      </p:sp>
      <p:sp>
        <p:nvSpPr>
          <p:cNvPr id="21" name="TextBox 20">
            <a:extLst>
              <a:ext uri="{FF2B5EF4-FFF2-40B4-BE49-F238E27FC236}">
                <a16:creationId xmlns:a16="http://schemas.microsoft.com/office/drawing/2014/main" id="{57BC5C53-04E6-A2DC-DE30-FF2F2E8B6492}"/>
              </a:ext>
            </a:extLst>
          </p:cNvPr>
          <p:cNvSpPr txBox="1"/>
          <p:nvPr/>
        </p:nvSpPr>
        <p:spPr>
          <a:xfrm>
            <a:off x="8343801" y="4440742"/>
            <a:ext cx="2454829" cy="369332"/>
          </a:xfrm>
          <a:prstGeom prst="rect">
            <a:avLst/>
          </a:prstGeom>
          <a:noFill/>
        </p:spPr>
        <p:txBody>
          <a:bodyPr wrap="square" rtlCol="0">
            <a:spAutoFit/>
          </a:bodyPr>
          <a:lstStyle/>
          <a:p>
            <a:r>
              <a:rPr lang="en-US" dirty="0"/>
              <a:t>Git commit</a:t>
            </a:r>
          </a:p>
        </p:txBody>
      </p:sp>
      <p:sp>
        <p:nvSpPr>
          <p:cNvPr id="11" name="TextBox 10">
            <a:extLst>
              <a:ext uri="{FF2B5EF4-FFF2-40B4-BE49-F238E27FC236}">
                <a16:creationId xmlns:a16="http://schemas.microsoft.com/office/drawing/2014/main" id="{BAC24AAE-9CF8-5B0F-98C2-715495ECC615}"/>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9121789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BE716-AED0-FFA3-BABA-729953826FDB}"/>
              </a:ext>
            </a:extLst>
          </p:cNvPr>
          <p:cNvSpPr>
            <a:spLocks noGrp="1"/>
          </p:cNvSpPr>
          <p:nvPr>
            <p:ph type="title"/>
          </p:nvPr>
        </p:nvSpPr>
        <p:spPr/>
        <p:txBody>
          <a:bodyPr/>
          <a:lstStyle/>
          <a:p>
            <a:r>
              <a:rPr lang="en-US" dirty="0"/>
              <a:t>The services parameter</a:t>
            </a:r>
          </a:p>
        </p:txBody>
      </p:sp>
      <p:sp>
        <p:nvSpPr>
          <p:cNvPr id="3" name="Content Placeholder 2">
            <a:extLst>
              <a:ext uri="{FF2B5EF4-FFF2-40B4-BE49-F238E27FC236}">
                <a16:creationId xmlns:a16="http://schemas.microsoft.com/office/drawing/2014/main" id="{91619819-9A8A-6EF3-244F-3B3E659815B5}"/>
              </a:ext>
            </a:extLst>
          </p:cNvPr>
          <p:cNvSpPr>
            <a:spLocks noGrp="1"/>
          </p:cNvSpPr>
          <p:nvPr>
            <p:ph idx="1"/>
          </p:nvPr>
        </p:nvSpPr>
        <p:spPr/>
        <p:txBody>
          <a:bodyPr/>
          <a:lstStyle/>
          <a:p>
            <a:r>
              <a:rPr lang="en-US" dirty="0"/>
              <a:t>This parameter is used to specify extra Docker containers that can be connected to the test image to provision services. This is very handy for setting up databases to connect to, rather than needing to install your database engine on each build run.</a:t>
            </a:r>
          </a:p>
        </p:txBody>
      </p:sp>
      <p:sp>
        <p:nvSpPr>
          <p:cNvPr id="4" name="TextBox 3">
            <a:extLst>
              <a:ext uri="{FF2B5EF4-FFF2-40B4-BE49-F238E27FC236}">
                <a16:creationId xmlns:a16="http://schemas.microsoft.com/office/drawing/2014/main" id="{042274B4-B637-CB58-EE24-7092D5BF37C4}"/>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640013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E07-FA5B-CC85-501A-14CE40CEF9A7}"/>
              </a:ext>
            </a:extLst>
          </p:cNvPr>
          <p:cNvSpPr>
            <a:spLocks noGrp="1"/>
          </p:cNvSpPr>
          <p:nvPr>
            <p:ph type="title"/>
          </p:nvPr>
        </p:nvSpPr>
        <p:spPr/>
        <p:txBody>
          <a:bodyPr/>
          <a:lstStyle/>
          <a:p>
            <a:r>
              <a:rPr lang="en-US" dirty="0"/>
              <a:t>The only and except parameters</a:t>
            </a:r>
          </a:p>
        </p:txBody>
      </p:sp>
      <p:sp>
        <p:nvSpPr>
          <p:cNvPr id="3" name="Content Placeholder 2">
            <a:extLst>
              <a:ext uri="{FF2B5EF4-FFF2-40B4-BE49-F238E27FC236}">
                <a16:creationId xmlns:a16="http://schemas.microsoft.com/office/drawing/2014/main" id="{B5ED6A16-3A1C-325A-B47B-E13E489041C3}"/>
              </a:ext>
            </a:extLst>
          </p:cNvPr>
          <p:cNvSpPr>
            <a:spLocks noGrp="1"/>
          </p:cNvSpPr>
          <p:nvPr>
            <p:ph idx="1"/>
          </p:nvPr>
        </p:nvSpPr>
        <p:spPr/>
        <p:txBody>
          <a:bodyPr/>
          <a:lstStyle/>
          <a:p>
            <a:r>
              <a:rPr lang="en-US" dirty="0"/>
              <a:t>These parameters are used to limit when a specific job is run.</a:t>
            </a:r>
          </a:p>
          <a:p>
            <a:r>
              <a:rPr lang="en-US" dirty="0"/>
              <a:t>only is used to limit a job being executed to specified branch or tag names.</a:t>
            </a:r>
          </a:p>
          <a:p>
            <a:r>
              <a:rPr lang="en-US" dirty="0"/>
              <a:t>except is the opposite: the job will always be run unless it’s on a specified branch or tag.</a:t>
            </a:r>
          </a:p>
          <a:p>
            <a:r>
              <a:rPr lang="en-US" dirty="0"/>
              <a:t>You can use regular expression or keyword such as branches to refer to all branches, tags to refer to all tags. </a:t>
            </a:r>
          </a:p>
        </p:txBody>
      </p:sp>
      <p:sp>
        <p:nvSpPr>
          <p:cNvPr id="4" name="TextBox 3">
            <a:extLst>
              <a:ext uri="{FF2B5EF4-FFF2-40B4-BE49-F238E27FC236}">
                <a16:creationId xmlns:a16="http://schemas.microsoft.com/office/drawing/2014/main" id="{549BDB6A-95C2-B43D-D89D-7E43778FC29A}"/>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3425329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21F1F-7EBB-9F09-89FC-DD36B45A94A7}"/>
              </a:ext>
            </a:extLst>
          </p:cNvPr>
          <p:cNvSpPr>
            <a:spLocks noGrp="1"/>
          </p:cNvSpPr>
          <p:nvPr>
            <p:ph type="title"/>
          </p:nvPr>
        </p:nvSpPr>
        <p:spPr/>
        <p:txBody>
          <a:bodyPr/>
          <a:lstStyle/>
          <a:p>
            <a:r>
              <a:rPr lang="en-US" dirty="0"/>
              <a:t>Examples of only and except</a:t>
            </a:r>
          </a:p>
        </p:txBody>
      </p:sp>
      <p:sp>
        <p:nvSpPr>
          <p:cNvPr id="3" name="Content Placeholder 2">
            <a:extLst>
              <a:ext uri="{FF2B5EF4-FFF2-40B4-BE49-F238E27FC236}">
                <a16:creationId xmlns:a16="http://schemas.microsoft.com/office/drawing/2014/main" id="{E31DB57D-CB00-C45E-D65C-692DB85FD874}"/>
              </a:ext>
            </a:extLst>
          </p:cNvPr>
          <p:cNvSpPr>
            <a:spLocks noGrp="1"/>
          </p:cNvSpPr>
          <p:nvPr>
            <p:ph idx="1"/>
          </p:nvPr>
        </p:nvSpPr>
        <p:spPr>
          <a:xfrm>
            <a:off x="680321" y="2336873"/>
            <a:ext cx="9613861" cy="4386144"/>
          </a:xfrm>
        </p:spPr>
        <p:txBody>
          <a:bodyPr/>
          <a:lstStyle/>
          <a:p>
            <a:pPr marL="0" indent="0">
              <a:buNone/>
            </a:pPr>
            <a:r>
              <a:rPr lang="en-US" dirty="0"/>
              <a:t>job:</a:t>
            </a:r>
          </a:p>
          <a:p>
            <a:pPr marL="0" indent="0">
              <a:buNone/>
            </a:pPr>
            <a:r>
              <a:rPr lang="en-US" dirty="0"/>
              <a:t>   only:</a:t>
            </a:r>
          </a:p>
          <a:p>
            <a:pPr marL="0" indent="0">
              <a:buNone/>
            </a:pPr>
            <a:r>
              <a:rPr lang="en-US" dirty="0"/>
              <a:t>       - /^</a:t>
            </a:r>
            <a:r>
              <a:rPr lang="en-US" dirty="0" err="1"/>
              <a:t>iss</a:t>
            </a:r>
            <a:r>
              <a:rPr lang="en-US" dirty="0"/>
              <a:t>-.*$/</a:t>
            </a:r>
          </a:p>
          <a:p>
            <a:pPr marL="0" indent="0">
              <a:buNone/>
            </a:pPr>
            <a:r>
              <a:rPr lang="en-US" dirty="0"/>
              <a:t>   except:</a:t>
            </a:r>
          </a:p>
          <a:p>
            <a:pPr marL="0" indent="0">
              <a:buNone/>
            </a:pPr>
            <a:r>
              <a:rPr lang="en-US" dirty="0"/>
              <a:t>       - tags</a:t>
            </a:r>
          </a:p>
          <a:p>
            <a:pPr marL="0" indent="0">
              <a:buNone/>
            </a:pPr>
            <a:endParaRPr lang="en-US" dirty="0"/>
          </a:p>
          <a:p>
            <a:pPr marL="0" indent="0">
              <a:buNone/>
            </a:pPr>
            <a:r>
              <a:rPr lang="en-US" dirty="0"/>
              <a:t>In this case, the job will only run on references where the label starts with </a:t>
            </a:r>
            <a:r>
              <a:rPr lang="en-US" dirty="0" err="1"/>
              <a:t>iss</a:t>
            </a:r>
            <a:r>
              <a:rPr lang="en-US" dirty="0"/>
              <a:t>-, and will not run on any tags that have been pushed to the repository. </a:t>
            </a:r>
          </a:p>
        </p:txBody>
      </p:sp>
      <p:sp>
        <p:nvSpPr>
          <p:cNvPr id="4" name="TextBox 3">
            <a:extLst>
              <a:ext uri="{FF2B5EF4-FFF2-40B4-BE49-F238E27FC236}">
                <a16:creationId xmlns:a16="http://schemas.microsoft.com/office/drawing/2014/main" id="{C6909336-7D16-CE81-2961-2A1508167476}"/>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9789972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136D-7B2B-2E2E-04F4-6BB9205C73D9}"/>
              </a:ext>
            </a:extLst>
          </p:cNvPr>
          <p:cNvSpPr>
            <a:spLocks noGrp="1"/>
          </p:cNvSpPr>
          <p:nvPr>
            <p:ph type="title"/>
          </p:nvPr>
        </p:nvSpPr>
        <p:spPr/>
        <p:txBody>
          <a:bodyPr/>
          <a:lstStyle/>
          <a:p>
            <a:r>
              <a:rPr lang="en-US" dirty="0"/>
              <a:t>The tags parameter</a:t>
            </a:r>
          </a:p>
        </p:txBody>
      </p:sp>
      <p:sp>
        <p:nvSpPr>
          <p:cNvPr id="3" name="Content Placeholder 2">
            <a:extLst>
              <a:ext uri="{FF2B5EF4-FFF2-40B4-BE49-F238E27FC236}">
                <a16:creationId xmlns:a16="http://schemas.microsoft.com/office/drawing/2014/main" id="{E333AE09-DF90-9C04-CF6B-E5563A068809}"/>
              </a:ext>
            </a:extLst>
          </p:cNvPr>
          <p:cNvSpPr>
            <a:spLocks noGrp="1"/>
          </p:cNvSpPr>
          <p:nvPr>
            <p:ph idx="1"/>
          </p:nvPr>
        </p:nvSpPr>
        <p:spPr/>
        <p:txBody>
          <a:bodyPr/>
          <a:lstStyle/>
          <a:p>
            <a:r>
              <a:rPr lang="en-US" dirty="0"/>
              <a:t>You can specify a tag or tags in this parameter, which will limit this job to only being executed on Runners that also have the same tag.</a:t>
            </a:r>
          </a:p>
          <a:p>
            <a:r>
              <a:rPr lang="en-US" dirty="0"/>
              <a:t>Please note that tags are additive, so if you specify multiple tags, the job will only be executed on a Runner that has all of those tags present:</a:t>
            </a:r>
          </a:p>
        </p:txBody>
      </p:sp>
      <p:sp>
        <p:nvSpPr>
          <p:cNvPr id="4" name="TextBox 3">
            <a:extLst>
              <a:ext uri="{FF2B5EF4-FFF2-40B4-BE49-F238E27FC236}">
                <a16:creationId xmlns:a16="http://schemas.microsoft.com/office/drawing/2014/main" id="{8763D6DD-554C-E5A9-A9AE-E277A5F513CD}"/>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9728342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F96C4-9021-C722-CD47-0BD7855C97A6}"/>
              </a:ext>
            </a:extLst>
          </p:cNvPr>
          <p:cNvSpPr>
            <a:spLocks noGrp="1"/>
          </p:cNvSpPr>
          <p:nvPr>
            <p:ph type="title"/>
          </p:nvPr>
        </p:nvSpPr>
        <p:spPr/>
        <p:txBody>
          <a:bodyPr/>
          <a:lstStyle/>
          <a:p>
            <a:r>
              <a:rPr lang="en-US" dirty="0"/>
              <a:t>tags example</a:t>
            </a:r>
          </a:p>
        </p:txBody>
      </p:sp>
      <p:sp>
        <p:nvSpPr>
          <p:cNvPr id="3" name="Content Placeholder 2">
            <a:extLst>
              <a:ext uri="{FF2B5EF4-FFF2-40B4-BE49-F238E27FC236}">
                <a16:creationId xmlns:a16="http://schemas.microsoft.com/office/drawing/2014/main" id="{807533BB-15A8-40F2-838E-AAC9593151BE}"/>
              </a:ext>
            </a:extLst>
          </p:cNvPr>
          <p:cNvSpPr>
            <a:spLocks noGrp="1"/>
          </p:cNvSpPr>
          <p:nvPr>
            <p:ph idx="1"/>
          </p:nvPr>
        </p:nvSpPr>
        <p:spPr/>
        <p:txBody>
          <a:bodyPr/>
          <a:lstStyle/>
          <a:p>
            <a:pPr marL="0" indent="0">
              <a:buNone/>
            </a:pPr>
            <a:r>
              <a:rPr lang="en-US" dirty="0"/>
              <a:t>job:</a:t>
            </a:r>
          </a:p>
          <a:p>
            <a:pPr marL="0" indent="0">
              <a:buNone/>
            </a:pPr>
            <a:r>
              <a:rPr lang="en-US" dirty="0"/>
              <a:t>   tags:</a:t>
            </a:r>
          </a:p>
          <a:p>
            <a:pPr marL="0" indent="0">
              <a:buNone/>
            </a:pPr>
            <a:r>
              <a:rPr lang="en-US" dirty="0"/>
              <a:t>      - erlang</a:t>
            </a:r>
          </a:p>
          <a:p>
            <a:pPr marL="0" indent="0">
              <a:buNone/>
            </a:pPr>
            <a:r>
              <a:rPr lang="en-US" dirty="0"/>
              <a:t>      - </a:t>
            </a:r>
            <a:r>
              <a:rPr lang="en-US" dirty="0" err="1"/>
              <a:t>postgres</a:t>
            </a:r>
            <a:endParaRPr lang="en-US" dirty="0"/>
          </a:p>
          <a:p>
            <a:pPr marL="0" indent="0">
              <a:buNone/>
            </a:pPr>
            <a:r>
              <a:rPr lang="en-US" dirty="0"/>
              <a:t>      - </a:t>
            </a:r>
            <a:r>
              <a:rPr lang="en-US" dirty="0" err="1"/>
              <a:t>yamllint</a:t>
            </a:r>
            <a:endParaRPr lang="en-US" dirty="0"/>
          </a:p>
          <a:p>
            <a:pPr marL="0" indent="0">
              <a:buNone/>
            </a:pPr>
            <a:r>
              <a:rPr lang="en-US" dirty="0"/>
              <a:t>This job will only run on Runners that have erlang, </a:t>
            </a:r>
            <a:r>
              <a:rPr lang="en-US" dirty="0" err="1"/>
              <a:t>postgres</a:t>
            </a:r>
            <a:r>
              <a:rPr lang="en-US" dirty="0"/>
              <a:t>, </a:t>
            </a:r>
            <a:r>
              <a:rPr lang="en-US" dirty="0" err="1"/>
              <a:t>yamlint</a:t>
            </a:r>
            <a:r>
              <a:rPr lang="en-US" dirty="0"/>
              <a:t> tags.</a:t>
            </a:r>
          </a:p>
        </p:txBody>
      </p:sp>
      <p:sp>
        <p:nvSpPr>
          <p:cNvPr id="4" name="TextBox 3">
            <a:extLst>
              <a:ext uri="{FF2B5EF4-FFF2-40B4-BE49-F238E27FC236}">
                <a16:creationId xmlns:a16="http://schemas.microsoft.com/office/drawing/2014/main" id="{346FC787-BFC0-ABE1-0952-6367B564ADE4}"/>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2134290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0599-5971-9406-E72F-F312877A450F}"/>
              </a:ext>
            </a:extLst>
          </p:cNvPr>
          <p:cNvSpPr>
            <a:spLocks noGrp="1"/>
          </p:cNvSpPr>
          <p:nvPr>
            <p:ph type="title"/>
          </p:nvPr>
        </p:nvSpPr>
        <p:spPr/>
        <p:txBody>
          <a:bodyPr/>
          <a:lstStyle/>
          <a:p>
            <a:r>
              <a:rPr lang="en-US" dirty="0"/>
              <a:t>The </a:t>
            </a:r>
            <a:r>
              <a:rPr lang="en-US" dirty="0" err="1"/>
              <a:t>allow_failure</a:t>
            </a:r>
            <a:r>
              <a:rPr lang="en-US" dirty="0"/>
              <a:t> parameter	</a:t>
            </a:r>
          </a:p>
        </p:txBody>
      </p:sp>
      <p:sp>
        <p:nvSpPr>
          <p:cNvPr id="3" name="Content Placeholder 2">
            <a:extLst>
              <a:ext uri="{FF2B5EF4-FFF2-40B4-BE49-F238E27FC236}">
                <a16:creationId xmlns:a16="http://schemas.microsoft.com/office/drawing/2014/main" id="{7715102D-28A1-BBC9-1975-4827C3334300}"/>
              </a:ext>
            </a:extLst>
          </p:cNvPr>
          <p:cNvSpPr>
            <a:spLocks noGrp="1"/>
          </p:cNvSpPr>
          <p:nvPr>
            <p:ph idx="1"/>
          </p:nvPr>
        </p:nvSpPr>
        <p:spPr/>
        <p:txBody>
          <a:bodyPr/>
          <a:lstStyle/>
          <a:p>
            <a:r>
              <a:rPr lang="en-US" dirty="0"/>
              <a:t>This parameter requires a Boolean response, either true or false.</a:t>
            </a:r>
          </a:p>
          <a:p>
            <a:r>
              <a:rPr lang="en-US" dirty="0"/>
              <a:t>When false the pipeline will execute as normal and any failures in the job will halt the rest of the pipeline.</a:t>
            </a:r>
          </a:p>
          <a:p>
            <a:r>
              <a:rPr lang="en-US" dirty="0"/>
              <a:t>However, when set true, that particular job can fail without stopping later tasks.</a:t>
            </a:r>
          </a:p>
          <a:p>
            <a:r>
              <a:rPr lang="en-US" dirty="0"/>
              <a:t>The pipeline will still show green, but will have a CI Build passed with warnings message displayed to alert users to the failed stage.</a:t>
            </a:r>
          </a:p>
        </p:txBody>
      </p:sp>
      <p:sp>
        <p:nvSpPr>
          <p:cNvPr id="4" name="TextBox 3">
            <a:extLst>
              <a:ext uri="{FF2B5EF4-FFF2-40B4-BE49-F238E27FC236}">
                <a16:creationId xmlns:a16="http://schemas.microsoft.com/office/drawing/2014/main" id="{418851B8-8ADA-D5CD-5BE9-72C425737E1F}"/>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9806437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8E4E-D0CE-1775-34C8-F5440B429EE0}"/>
              </a:ext>
            </a:extLst>
          </p:cNvPr>
          <p:cNvSpPr>
            <a:spLocks noGrp="1"/>
          </p:cNvSpPr>
          <p:nvPr>
            <p:ph type="title"/>
          </p:nvPr>
        </p:nvSpPr>
        <p:spPr/>
        <p:txBody>
          <a:bodyPr/>
          <a:lstStyle/>
          <a:p>
            <a:r>
              <a:rPr lang="en-US" dirty="0"/>
              <a:t>The when parameter</a:t>
            </a:r>
          </a:p>
        </p:txBody>
      </p:sp>
      <p:sp>
        <p:nvSpPr>
          <p:cNvPr id="3" name="Content Placeholder 2">
            <a:extLst>
              <a:ext uri="{FF2B5EF4-FFF2-40B4-BE49-F238E27FC236}">
                <a16:creationId xmlns:a16="http://schemas.microsoft.com/office/drawing/2014/main" id="{B77AD004-356F-C47D-E7AC-1C722B86A079}"/>
              </a:ext>
            </a:extLst>
          </p:cNvPr>
          <p:cNvSpPr>
            <a:spLocks noGrp="1"/>
          </p:cNvSpPr>
          <p:nvPr>
            <p:ph idx="1"/>
          </p:nvPr>
        </p:nvSpPr>
        <p:spPr>
          <a:xfrm>
            <a:off x="680321" y="2336872"/>
            <a:ext cx="9613861" cy="4272933"/>
          </a:xfrm>
        </p:spPr>
        <p:txBody>
          <a:bodyPr/>
          <a:lstStyle/>
          <a:p>
            <a:r>
              <a:rPr lang="en-US" dirty="0"/>
              <a:t>The when parameter can be one of four values, and controls under which conditions a job is run.</a:t>
            </a:r>
          </a:p>
          <a:p>
            <a:r>
              <a:rPr lang="en-US" dirty="0" err="1"/>
              <a:t>on_success</a:t>
            </a:r>
            <a:r>
              <a:rPr lang="en-US" dirty="0"/>
              <a:t>: The default behavior; a job will only be executed if the </a:t>
            </a:r>
            <a:r>
              <a:rPr lang="en-US" dirty="0" err="1"/>
              <a:t>preceeding</a:t>
            </a:r>
            <a:r>
              <a:rPr lang="en-US" dirty="0"/>
              <a:t> jobs/stages have passed.</a:t>
            </a:r>
          </a:p>
          <a:p>
            <a:r>
              <a:rPr lang="en-US" dirty="0" err="1"/>
              <a:t>on_failure</a:t>
            </a:r>
            <a:r>
              <a:rPr lang="en-US" dirty="0"/>
              <a:t>: The job will only run if at least one job earlier in the pipeline has failed.</a:t>
            </a:r>
          </a:p>
          <a:p>
            <a:r>
              <a:rPr lang="en-US" dirty="0"/>
              <a:t>always: The task will always be executed, on both success and failures.</a:t>
            </a:r>
          </a:p>
          <a:p>
            <a:r>
              <a:rPr lang="en-US" dirty="0"/>
              <a:t>manual: A task that requires manual intervention to be started, such as from the GitLab web UI</a:t>
            </a:r>
          </a:p>
        </p:txBody>
      </p:sp>
      <p:sp>
        <p:nvSpPr>
          <p:cNvPr id="6" name="TextBox 5">
            <a:extLst>
              <a:ext uri="{FF2B5EF4-FFF2-40B4-BE49-F238E27FC236}">
                <a16:creationId xmlns:a16="http://schemas.microsoft.com/office/drawing/2014/main" id="{2F8AAEEA-62BD-9C1C-5223-BAB5C98FFC26}"/>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8559750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EC895-8EE4-C173-2805-227615046444}"/>
              </a:ext>
            </a:extLst>
          </p:cNvPr>
          <p:cNvSpPr>
            <a:spLocks noGrp="1"/>
          </p:cNvSpPr>
          <p:nvPr>
            <p:ph type="title"/>
          </p:nvPr>
        </p:nvSpPr>
        <p:spPr/>
        <p:txBody>
          <a:bodyPr/>
          <a:lstStyle/>
          <a:p>
            <a:r>
              <a:rPr lang="en-US" dirty="0"/>
              <a:t>when example</a:t>
            </a:r>
          </a:p>
        </p:txBody>
      </p:sp>
      <p:sp>
        <p:nvSpPr>
          <p:cNvPr id="3" name="Content Placeholder 2">
            <a:extLst>
              <a:ext uri="{FF2B5EF4-FFF2-40B4-BE49-F238E27FC236}">
                <a16:creationId xmlns:a16="http://schemas.microsoft.com/office/drawing/2014/main" id="{A0B4BA64-F536-3ECD-86C1-250096605F4D}"/>
              </a:ext>
            </a:extLst>
          </p:cNvPr>
          <p:cNvSpPr>
            <a:spLocks noGrp="1"/>
          </p:cNvSpPr>
          <p:nvPr>
            <p:ph idx="1"/>
          </p:nvPr>
        </p:nvSpPr>
        <p:spPr>
          <a:xfrm>
            <a:off x="680321" y="2336873"/>
            <a:ext cx="9613861" cy="4429688"/>
          </a:xfrm>
        </p:spPr>
        <p:txBody>
          <a:bodyPr>
            <a:normAutofit fontScale="92500" lnSpcReduction="20000"/>
          </a:bodyPr>
          <a:lstStyle/>
          <a:p>
            <a:pPr marL="0" indent="0">
              <a:buNone/>
            </a:pPr>
            <a:r>
              <a:rPr lang="en-US" dirty="0"/>
              <a:t>stages:</a:t>
            </a:r>
          </a:p>
          <a:p>
            <a:pPr marL="0" indent="0">
              <a:buNone/>
            </a:pPr>
            <a:r>
              <a:rPr lang="en-US" dirty="0"/>
              <a:t>   - build</a:t>
            </a:r>
          </a:p>
          <a:p>
            <a:pPr marL="0" indent="0">
              <a:buNone/>
            </a:pPr>
            <a:r>
              <a:rPr lang="en-US" dirty="0"/>
              <a:t>   - </a:t>
            </a:r>
            <a:r>
              <a:rPr lang="en-US" dirty="0" err="1"/>
              <a:t>cleanup_build</a:t>
            </a:r>
            <a:endParaRPr lang="en-US" dirty="0"/>
          </a:p>
          <a:p>
            <a:pPr marL="0" indent="0">
              <a:buNone/>
            </a:pPr>
            <a:r>
              <a:rPr lang="en-US" dirty="0" err="1"/>
              <a:t>build_job</a:t>
            </a:r>
            <a:r>
              <a:rPr lang="en-US" dirty="0"/>
              <a:t>:</a:t>
            </a:r>
          </a:p>
          <a:p>
            <a:pPr marL="0" indent="0">
              <a:buNone/>
            </a:pPr>
            <a:r>
              <a:rPr lang="en-US" dirty="0"/>
              <a:t>    stage: build</a:t>
            </a:r>
          </a:p>
          <a:p>
            <a:pPr marL="0" indent="0">
              <a:buNone/>
            </a:pPr>
            <a:r>
              <a:rPr lang="en-US" dirty="0"/>
              <a:t>    script:</a:t>
            </a:r>
          </a:p>
          <a:p>
            <a:pPr marL="0" indent="0">
              <a:buNone/>
            </a:pPr>
            <a:r>
              <a:rPr lang="en-US" dirty="0"/>
              <a:t>        - webpack</a:t>
            </a:r>
          </a:p>
          <a:p>
            <a:pPr marL="0" indent="0">
              <a:buNone/>
            </a:pPr>
            <a:r>
              <a:rPr lang="en-US" dirty="0" err="1"/>
              <a:t>Cleanup_build_job</a:t>
            </a:r>
            <a:r>
              <a:rPr lang="en-US" dirty="0"/>
              <a:t>:</a:t>
            </a:r>
          </a:p>
          <a:p>
            <a:pPr marL="0" indent="0">
              <a:buNone/>
            </a:pPr>
            <a:r>
              <a:rPr lang="en-US" dirty="0"/>
              <a:t>     stage: </a:t>
            </a:r>
            <a:r>
              <a:rPr lang="en-US" dirty="0" err="1"/>
              <a:t>cleanup_build</a:t>
            </a:r>
            <a:endParaRPr lang="en-US" dirty="0"/>
          </a:p>
          <a:p>
            <a:pPr marL="0" indent="0">
              <a:buNone/>
            </a:pPr>
            <a:r>
              <a:rPr lang="en-US" dirty="0"/>
              <a:t>     script:</a:t>
            </a:r>
          </a:p>
          <a:p>
            <a:pPr marL="0" indent="0">
              <a:buNone/>
            </a:pPr>
            <a:r>
              <a:rPr lang="en-US" dirty="0"/>
              <a:t>        - rm /</a:t>
            </a:r>
            <a:r>
              <a:rPr lang="en-US" dirty="0" err="1"/>
              <a:t>dist</a:t>
            </a:r>
            <a:r>
              <a:rPr lang="en-US" dirty="0"/>
              <a:t>/*</a:t>
            </a:r>
          </a:p>
          <a:p>
            <a:pPr marL="0" indent="0">
              <a:buNone/>
            </a:pPr>
            <a:r>
              <a:rPr lang="en-US" dirty="0"/>
              <a:t>     when: </a:t>
            </a:r>
            <a:r>
              <a:rPr lang="en-US" dirty="0" err="1"/>
              <a:t>on_failure</a:t>
            </a:r>
            <a:endParaRPr lang="en-US" dirty="0"/>
          </a:p>
        </p:txBody>
      </p:sp>
      <p:sp>
        <p:nvSpPr>
          <p:cNvPr id="4" name="TextBox 3">
            <a:extLst>
              <a:ext uri="{FF2B5EF4-FFF2-40B4-BE49-F238E27FC236}">
                <a16:creationId xmlns:a16="http://schemas.microsoft.com/office/drawing/2014/main" id="{F002A1D7-8B15-7768-B83F-1DE2D2A05C76}"/>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4733705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31E9-D1CE-4F35-2B18-3B318ACCA10E}"/>
              </a:ext>
            </a:extLst>
          </p:cNvPr>
          <p:cNvSpPr>
            <a:spLocks noGrp="1"/>
          </p:cNvSpPr>
          <p:nvPr>
            <p:ph type="title"/>
          </p:nvPr>
        </p:nvSpPr>
        <p:spPr/>
        <p:txBody>
          <a:bodyPr/>
          <a:lstStyle/>
          <a:p>
            <a:r>
              <a:rPr lang="en-US" dirty="0"/>
              <a:t>when example</a:t>
            </a:r>
          </a:p>
        </p:txBody>
      </p:sp>
      <p:sp>
        <p:nvSpPr>
          <p:cNvPr id="3" name="Content Placeholder 2">
            <a:extLst>
              <a:ext uri="{FF2B5EF4-FFF2-40B4-BE49-F238E27FC236}">
                <a16:creationId xmlns:a16="http://schemas.microsoft.com/office/drawing/2014/main" id="{1F0229CF-A284-DE95-065C-69F4225FFB6C}"/>
              </a:ext>
            </a:extLst>
          </p:cNvPr>
          <p:cNvSpPr>
            <a:spLocks noGrp="1"/>
          </p:cNvSpPr>
          <p:nvPr>
            <p:ph idx="1"/>
          </p:nvPr>
        </p:nvSpPr>
        <p:spPr/>
        <p:txBody>
          <a:bodyPr/>
          <a:lstStyle/>
          <a:p>
            <a:pPr marL="0" indent="0">
              <a:buNone/>
            </a:pPr>
            <a:r>
              <a:rPr lang="en-US" dirty="0"/>
              <a:t>In the preceding case, the build job is always executed and attempts to use webpack to build our JavaScript assets, but if it fails, the </a:t>
            </a:r>
            <a:r>
              <a:rPr lang="en-US" dirty="0" err="1"/>
              <a:t>cleanup_build_job</a:t>
            </a:r>
            <a:r>
              <a:rPr lang="en-US" dirty="0"/>
              <a:t> task will be run, deleting any files that were created by the former task.</a:t>
            </a:r>
          </a:p>
        </p:txBody>
      </p:sp>
      <p:sp>
        <p:nvSpPr>
          <p:cNvPr id="4" name="TextBox 3">
            <a:extLst>
              <a:ext uri="{FF2B5EF4-FFF2-40B4-BE49-F238E27FC236}">
                <a16:creationId xmlns:a16="http://schemas.microsoft.com/office/drawing/2014/main" id="{BF7981FD-A6FB-D23C-0BD0-258A0FCF7E93}"/>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8729374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F866-73F0-C561-C9A0-7987704F430B}"/>
              </a:ext>
            </a:extLst>
          </p:cNvPr>
          <p:cNvSpPr>
            <a:spLocks noGrp="1"/>
          </p:cNvSpPr>
          <p:nvPr>
            <p:ph type="title"/>
          </p:nvPr>
        </p:nvSpPr>
        <p:spPr/>
        <p:txBody>
          <a:bodyPr/>
          <a:lstStyle/>
          <a:p>
            <a:r>
              <a:rPr lang="en-US" dirty="0"/>
              <a:t>The environment parameter</a:t>
            </a:r>
          </a:p>
        </p:txBody>
      </p:sp>
      <p:sp>
        <p:nvSpPr>
          <p:cNvPr id="3" name="Content Placeholder 2">
            <a:extLst>
              <a:ext uri="{FF2B5EF4-FFF2-40B4-BE49-F238E27FC236}">
                <a16:creationId xmlns:a16="http://schemas.microsoft.com/office/drawing/2014/main" id="{8B45742E-87C6-69EF-6FBC-777333D556C7}"/>
              </a:ext>
            </a:extLst>
          </p:cNvPr>
          <p:cNvSpPr>
            <a:spLocks noGrp="1"/>
          </p:cNvSpPr>
          <p:nvPr>
            <p:ph idx="1"/>
          </p:nvPr>
        </p:nvSpPr>
        <p:spPr/>
        <p:txBody>
          <a:bodyPr/>
          <a:lstStyle/>
          <a:p>
            <a:r>
              <a:rPr lang="en-US" dirty="0"/>
              <a:t>The environment parameter is used to specify a particular environment to which a job will be deployed. </a:t>
            </a:r>
          </a:p>
          <a:p>
            <a:r>
              <a:rPr lang="en-US" dirty="0"/>
              <a:t>The environment key can contain multiple other keys, most commonly name and </a:t>
            </a:r>
            <a:r>
              <a:rPr lang="en-US" dirty="0" err="1"/>
              <a:t>url</a:t>
            </a:r>
            <a:r>
              <a:rPr lang="en-US" dirty="0"/>
              <a:t>. </a:t>
            </a:r>
          </a:p>
          <a:p>
            <a:r>
              <a:rPr lang="en-US" dirty="0"/>
              <a:t>The name sub-key defines a name for an environment to which the code will be deployed.</a:t>
            </a:r>
          </a:p>
          <a:p>
            <a:r>
              <a:rPr lang="en-US" dirty="0"/>
              <a:t>This should be created in </a:t>
            </a:r>
            <a:r>
              <a:rPr lang="en-US" dirty="0" err="1"/>
              <a:t>Projects|Operations|Environments</a:t>
            </a:r>
            <a:endParaRPr lang="en-US" dirty="0"/>
          </a:p>
          <a:p>
            <a:pPr marL="0" indent="0">
              <a:buNone/>
            </a:pPr>
            <a:r>
              <a:rPr lang="en-US" dirty="0"/>
              <a:t>   but can also created on the fly in .</a:t>
            </a:r>
            <a:r>
              <a:rPr lang="en-US" dirty="0" err="1"/>
              <a:t>gitlab-ci.yml</a:t>
            </a:r>
            <a:endParaRPr lang="en-US" dirty="0"/>
          </a:p>
        </p:txBody>
      </p:sp>
      <p:sp>
        <p:nvSpPr>
          <p:cNvPr id="4" name="TextBox 3">
            <a:extLst>
              <a:ext uri="{FF2B5EF4-FFF2-40B4-BE49-F238E27FC236}">
                <a16:creationId xmlns:a16="http://schemas.microsoft.com/office/drawing/2014/main" id="{9621AFC9-7013-549E-DF59-90E01E6F68B8}"/>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658532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8BB1-8EA3-1BFF-5ED9-54F7152F2C4E}"/>
              </a:ext>
            </a:extLst>
          </p:cNvPr>
          <p:cNvSpPr>
            <a:spLocks noGrp="1"/>
          </p:cNvSpPr>
          <p:nvPr>
            <p:ph type="title"/>
          </p:nvPr>
        </p:nvSpPr>
        <p:spPr/>
        <p:txBody>
          <a:bodyPr/>
          <a:lstStyle/>
          <a:p>
            <a:r>
              <a:rPr lang="en-US" dirty="0"/>
              <a:t>Gitlab and </a:t>
            </a:r>
            <a:r>
              <a:rPr lang="en-US" dirty="0" err="1"/>
              <a:t>Github</a:t>
            </a:r>
            <a:r>
              <a:rPr lang="en-US" dirty="0"/>
              <a:t> – Sharing commits with coworkers via the golden repo</a:t>
            </a:r>
          </a:p>
        </p:txBody>
      </p:sp>
      <p:sp>
        <p:nvSpPr>
          <p:cNvPr id="11" name="TextBox 10">
            <a:extLst>
              <a:ext uri="{FF2B5EF4-FFF2-40B4-BE49-F238E27FC236}">
                <a16:creationId xmlns:a16="http://schemas.microsoft.com/office/drawing/2014/main" id="{BAC24AAE-9CF8-5B0F-98C2-715495ECC615}"/>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
        <p:nvSpPr>
          <p:cNvPr id="3" name="Rectangle 2">
            <a:extLst>
              <a:ext uri="{FF2B5EF4-FFF2-40B4-BE49-F238E27FC236}">
                <a16:creationId xmlns:a16="http://schemas.microsoft.com/office/drawing/2014/main" id="{E2B1C8E9-1DE6-3290-271A-8992D47E507B}"/>
              </a:ext>
            </a:extLst>
          </p:cNvPr>
          <p:cNvSpPr/>
          <p:nvPr/>
        </p:nvSpPr>
        <p:spPr>
          <a:xfrm>
            <a:off x="766355" y="4397829"/>
            <a:ext cx="171558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Alice’s repo</a:t>
            </a:r>
          </a:p>
          <a:p>
            <a:pPr algn="ctr"/>
            <a:r>
              <a:rPr lang="en-US" dirty="0"/>
              <a:t>(on her computer)</a:t>
            </a:r>
          </a:p>
        </p:txBody>
      </p:sp>
      <p:sp>
        <p:nvSpPr>
          <p:cNvPr id="8" name="Rectangle 7">
            <a:extLst>
              <a:ext uri="{FF2B5EF4-FFF2-40B4-BE49-F238E27FC236}">
                <a16:creationId xmlns:a16="http://schemas.microsoft.com/office/drawing/2014/main" id="{8CCFE3F4-8269-3A0D-F253-06BE8AF2E742}"/>
              </a:ext>
            </a:extLst>
          </p:cNvPr>
          <p:cNvSpPr/>
          <p:nvPr/>
        </p:nvSpPr>
        <p:spPr>
          <a:xfrm>
            <a:off x="7885612" y="4397829"/>
            <a:ext cx="171558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Brian’s repo</a:t>
            </a:r>
          </a:p>
          <a:p>
            <a:pPr algn="ctr"/>
            <a:r>
              <a:rPr lang="en-US" dirty="0"/>
              <a:t>(on his computer)</a:t>
            </a:r>
          </a:p>
        </p:txBody>
      </p:sp>
      <p:sp>
        <p:nvSpPr>
          <p:cNvPr id="10" name="Rectangle 9">
            <a:extLst>
              <a:ext uri="{FF2B5EF4-FFF2-40B4-BE49-F238E27FC236}">
                <a16:creationId xmlns:a16="http://schemas.microsoft.com/office/drawing/2014/main" id="{6B31621D-8AA6-A81F-6C31-04C029102A04}"/>
              </a:ext>
            </a:extLst>
          </p:cNvPr>
          <p:cNvSpPr/>
          <p:nvPr/>
        </p:nvSpPr>
        <p:spPr>
          <a:xfrm>
            <a:off x="4145281" y="2734997"/>
            <a:ext cx="1715588"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Golden repo</a:t>
            </a:r>
          </a:p>
          <a:p>
            <a:pPr algn="ctr"/>
            <a:r>
              <a:rPr lang="en-US" dirty="0"/>
              <a:t>(on Gitlab)</a:t>
            </a:r>
          </a:p>
        </p:txBody>
      </p:sp>
      <p:sp>
        <p:nvSpPr>
          <p:cNvPr id="13" name="TextBox 12">
            <a:extLst>
              <a:ext uri="{FF2B5EF4-FFF2-40B4-BE49-F238E27FC236}">
                <a16:creationId xmlns:a16="http://schemas.microsoft.com/office/drawing/2014/main" id="{53AA1836-3CF1-7489-2CF2-1A856D162886}"/>
              </a:ext>
            </a:extLst>
          </p:cNvPr>
          <p:cNvSpPr txBox="1"/>
          <p:nvPr/>
        </p:nvSpPr>
        <p:spPr>
          <a:xfrm>
            <a:off x="548640" y="5660571"/>
            <a:ext cx="4347729" cy="646331"/>
          </a:xfrm>
          <a:prstGeom prst="rect">
            <a:avLst/>
          </a:prstGeom>
          <a:noFill/>
        </p:spPr>
        <p:txBody>
          <a:bodyPr wrap="none" rtlCol="0">
            <a:spAutoFit/>
          </a:bodyPr>
          <a:lstStyle/>
          <a:p>
            <a:r>
              <a:rPr lang="en-US" dirty="0"/>
              <a:t>Step 1: Alice commits to a branch in her</a:t>
            </a:r>
          </a:p>
          <a:p>
            <a:r>
              <a:rPr lang="en-US" dirty="0"/>
              <a:t>local repo</a:t>
            </a:r>
          </a:p>
        </p:txBody>
      </p:sp>
      <p:sp>
        <p:nvSpPr>
          <p:cNvPr id="14" name="TextBox 13">
            <a:extLst>
              <a:ext uri="{FF2B5EF4-FFF2-40B4-BE49-F238E27FC236}">
                <a16:creationId xmlns:a16="http://schemas.microsoft.com/office/drawing/2014/main" id="{D321E03E-2C79-D1DE-F496-A007A6A383DE}"/>
              </a:ext>
            </a:extLst>
          </p:cNvPr>
          <p:cNvSpPr txBox="1"/>
          <p:nvPr/>
        </p:nvSpPr>
        <p:spPr>
          <a:xfrm>
            <a:off x="189639" y="2640432"/>
            <a:ext cx="3010761" cy="646331"/>
          </a:xfrm>
          <a:prstGeom prst="rect">
            <a:avLst/>
          </a:prstGeom>
          <a:noFill/>
        </p:spPr>
        <p:txBody>
          <a:bodyPr wrap="none" rtlCol="0">
            <a:spAutoFit/>
          </a:bodyPr>
          <a:lstStyle/>
          <a:p>
            <a:r>
              <a:rPr lang="en-US" dirty="0"/>
              <a:t>Step 2: Alice pushes the</a:t>
            </a:r>
          </a:p>
          <a:p>
            <a:r>
              <a:rPr lang="en-US" dirty="0"/>
              <a:t>Branche to the golden repo</a:t>
            </a:r>
          </a:p>
        </p:txBody>
      </p:sp>
      <p:sp>
        <p:nvSpPr>
          <p:cNvPr id="16" name="TextBox 15">
            <a:extLst>
              <a:ext uri="{FF2B5EF4-FFF2-40B4-BE49-F238E27FC236}">
                <a16:creationId xmlns:a16="http://schemas.microsoft.com/office/drawing/2014/main" id="{1D4E9C20-6FB0-6863-54AD-E9AFE98F2532}"/>
              </a:ext>
            </a:extLst>
          </p:cNvPr>
          <p:cNvSpPr txBox="1"/>
          <p:nvPr/>
        </p:nvSpPr>
        <p:spPr>
          <a:xfrm>
            <a:off x="7628710" y="3101037"/>
            <a:ext cx="3260829" cy="646331"/>
          </a:xfrm>
          <a:prstGeom prst="rect">
            <a:avLst/>
          </a:prstGeom>
          <a:noFill/>
        </p:spPr>
        <p:txBody>
          <a:bodyPr wrap="none" rtlCol="0">
            <a:spAutoFit/>
          </a:bodyPr>
          <a:lstStyle/>
          <a:p>
            <a:r>
              <a:rPr lang="en-US" dirty="0"/>
              <a:t>Step 3: Brian pulls the branch</a:t>
            </a:r>
          </a:p>
          <a:p>
            <a:r>
              <a:rPr lang="en-US" dirty="0"/>
              <a:t>From the golden repo</a:t>
            </a:r>
          </a:p>
        </p:txBody>
      </p:sp>
      <p:sp>
        <p:nvSpPr>
          <p:cNvPr id="22" name="TextBox 21">
            <a:extLst>
              <a:ext uri="{FF2B5EF4-FFF2-40B4-BE49-F238E27FC236}">
                <a16:creationId xmlns:a16="http://schemas.microsoft.com/office/drawing/2014/main" id="{230995DA-135F-548E-E044-9FE6BE8EC1AE}"/>
              </a:ext>
            </a:extLst>
          </p:cNvPr>
          <p:cNvSpPr txBox="1"/>
          <p:nvPr/>
        </p:nvSpPr>
        <p:spPr>
          <a:xfrm>
            <a:off x="7537801" y="5564303"/>
            <a:ext cx="3712876" cy="646331"/>
          </a:xfrm>
          <a:prstGeom prst="rect">
            <a:avLst/>
          </a:prstGeom>
          <a:noFill/>
        </p:spPr>
        <p:txBody>
          <a:bodyPr wrap="none" rtlCol="0">
            <a:spAutoFit/>
          </a:bodyPr>
          <a:lstStyle/>
          <a:p>
            <a:r>
              <a:rPr lang="en-US" dirty="0"/>
              <a:t>Step 4: Brian has the branch with </a:t>
            </a:r>
          </a:p>
          <a:p>
            <a:r>
              <a:rPr lang="en-US" dirty="0"/>
              <a:t>Alice’s commits in his local repo</a:t>
            </a:r>
          </a:p>
        </p:txBody>
      </p:sp>
      <p:cxnSp>
        <p:nvCxnSpPr>
          <p:cNvPr id="24" name="Straight Arrow Connector 23">
            <a:extLst>
              <a:ext uri="{FF2B5EF4-FFF2-40B4-BE49-F238E27FC236}">
                <a16:creationId xmlns:a16="http://schemas.microsoft.com/office/drawing/2014/main" id="{DFCE19F0-DA1E-05EC-0ED6-8F0B6431B396}"/>
              </a:ext>
            </a:extLst>
          </p:cNvPr>
          <p:cNvCxnSpPr>
            <a:cxnSpLocks/>
            <a:stCxn id="3" idx="0"/>
            <a:endCxn id="10" idx="1"/>
          </p:cNvCxnSpPr>
          <p:nvPr/>
        </p:nvCxnSpPr>
        <p:spPr>
          <a:xfrm flipV="1">
            <a:off x="1624149" y="3192197"/>
            <a:ext cx="2521132" cy="1205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FB756A0-CA22-AC17-7440-7B0383DA8848}"/>
              </a:ext>
            </a:extLst>
          </p:cNvPr>
          <p:cNvCxnSpPr>
            <a:cxnSpLocks/>
            <a:stCxn id="10" idx="3"/>
            <a:endCxn id="8" idx="0"/>
          </p:cNvCxnSpPr>
          <p:nvPr/>
        </p:nvCxnSpPr>
        <p:spPr>
          <a:xfrm>
            <a:off x="5860869" y="3192197"/>
            <a:ext cx="2882537" cy="1205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30940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192B-DF3D-06F2-20B9-870026183082}"/>
              </a:ext>
            </a:extLst>
          </p:cNvPr>
          <p:cNvSpPr>
            <a:spLocks noGrp="1"/>
          </p:cNvSpPr>
          <p:nvPr>
            <p:ph type="title"/>
          </p:nvPr>
        </p:nvSpPr>
        <p:spPr/>
        <p:txBody>
          <a:bodyPr/>
          <a:lstStyle/>
          <a:p>
            <a:r>
              <a:rPr lang="en-US" dirty="0"/>
              <a:t>Environments </a:t>
            </a:r>
            <a:r>
              <a:rPr lang="en-US" dirty="0" err="1"/>
              <a:t>gui</a:t>
            </a:r>
            <a:r>
              <a:rPr lang="en-US" dirty="0"/>
              <a:t> interface</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0688A46C-1A12-6FDB-DEE2-28658C6AFEF4}"/>
              </a:ext>
            </a:extLst>
          </p:cNvPr>
          <p:cNvPicPr>
            <a:picLocks noGrp="1" noChangeAspect="1"/>
          </p:cNvPicPr>
          <p:nvPr>
            <p:ph idx="1"/>
          </p:nvPr>
        </p:nvPicPr>
        <p:blipFill>
          <a:blip r:embed="rId2"/>
          <a:stretch>
            <a:fillRect/>
          </a:stretch>
        </p:blipFill>
        <p:spPr>
          <a:xfrm>
            <a:off x="81280" y="4487662"/>
            <a:ext cx="9613900" cy="2117549"/>
          </a:xfrm>
        </p:spPr>
      </p:pic>
      <p:pic>
        <p:nvPicPr>
          <p:cNvPr id="7" name="Picture 6" descr="A screenshot of a phone&#10;&#10;Description automatically generated with medium confidence">
            <a:extLst>
              <a:ext uri="{FF2B5EF4-FFF2-40B4-BE49-F238E27FC236}">
                <a16:creationId xmlns:a16="http://schemas.microsoft.com/office/drawing/2014/main" id="{B4BCB64D-2DE2-362A-5F04-0E93C58B8451}"/>
              </a:ext>
            </a:extLst>
          </p:cNvPr>
          <p:cNvPicPr>
            <a:picLocks noChangeAspect="1"/>
          </p:cNvPicPr>
          <p:nvPr/>
        </p:nvPicPr>
        <p:blipFill>
          <a:blip r:embed="rId3"/>
          <a:stretch>
            <a:fillRect/>
          </a:stretch>
        </p:blipFill>
        <p:spPr>
          <a:xfrm>
            <a:off x="81280" y="2119514"/>
            <a:ext cx="6299200" cy="2082800"/>
          </a:xfrm>
          <a:prstGeom prst="rect">
            <a:avLst/>
          </a:prstGeom>
        </p:spPr>
      </p:pic>
      <p:sp>
        <p:nvSpPr>
          <p:cNvPr id="3" name="TextBox 2">
            <a:extLst>
              <a:ext uri="{FF2B5EF4-FFF2-40B4-BE49-F238E27FC236}">
                <a16:creationId xmlns:a16="http://schemas.microsoft.com/office/drawing/2014/main" id="{79D98E09-AE31-338B-93A4-C248013026FB}"/>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8907078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194B-8EA6-09A8-1724-5E9479D7F6D8}"/>
              </a:ext>
            </a:extLst>
          </p:cNvPr>
          <p:cNvSpPr>
            <a:spLocks noGrp="1"/>
          </p:cNvSpPr>
          <p:nvPr>
            <p:ph type="title"/>
          </p:nvPr>
        </p:nvSpPr>
        <p:spPr/>
        <p:txBody>
          <a:bodyPr/>
          <a:lstStyle/>
          <a:p>
            <a:r>
              <a:rPr lang="en-US" dirty="0"/>
              <a:t>The cache parameter</a:t>
            </a:r>
          </a:p>
        </p:txBody>
      </p:sp>
      <p:sp>
        <p:nvSpPr>
          <p:cNvPr id="3" name="Content Placeholder 2">
            <a:extLst>
              <a:ext uri="{FF2B5EF4-FFF2-40B4-BE49-F238E27FC236}">
                <a16:creationId xmlns:a16="http://schemas.microsoft.com/office/drawing/2014/main" id="{305C0DC9-C4ED-841C-D35A-0E76F06855DE}"/>
              </a:ext>
            </a:extLst>
          </p:cNvPr>
          <p:cNvSpPr>
            <a:spLocks noGrp="1"/>
          </p:cNvSpPr>
          <p:nvPr>
            <p:ph idx="1"/>
          </p:nvPr>
        </p:nvSpPr>
        <p:spPr/>
        <p:txBody>
          <a:bodyPr/>
          <a:lstStyle/>
          <a:p>
            <a:r>
              <a:rPr lang="en-US" dirty="0"/>
              <a:t>To speed up build processes, you can cache certain files and directories between jobs and between different pipeline executions using the cache keyword.</a:t>
            </a:r>
          </a:p>
          <a:p>
            <a:r>
              <a:rPr lang="en-US" dirty="0"/>
              <a:t>You can manually clear caches from the GitLab web user interface.</a:t>
            </a:r>
          </a:p>
          <a:p>
            <a:pPr marL="0" indent="0">
              <a:buNone/>
            </a:pPr>
            <a:endParaRPr lang="en-US" dirty="0"/>
          </a:p>
        </p:txBody>
      </p:sp>
      <p:sp>
        <p:nvSpPr>
          <p:cNvPr id="4" name="TextBox 3">
            <a:extLst>
              <a:ext uri="{FF2B5EF4-FFF2-40B4-BE49-F238E27FC236}">
                <a16:creationId xmlns:a16="http://schemas.microsoft.com/office/drawing/2014/main" id="{881EDEF0-F3A8-25C3-CD29-2D4A4AD669EA}"/>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pic>
        <p:nvPicPr>
          <p:cNvPr id="7" name="Picture 6" descr="A screenshot of a phone&#10;&#10;Description automatically generated">
            <a:extLst>
              <a:ext uri="{FF2B5EF4-FFF2-40B4-BE49-F238E27FC236}">
                <a16:creationId xmlns:a16="http://schemas.microsoft.com/office/drawing/2014/main" id="{3D39A620-7AD1-317C-530E-070B3F2F1284}"/>
              </a:ext>
            </a:extLst>
          </p:cNvPr>
          <p:cNvPicPr>
            <a:picLocks noChangeAspect="1"/>
          </p:cNvPicPr>
          <p:nvPr/>
        </p:nvPicPr>
        <p:blipFill>
          <a:blip r:embed="rId2"/>
          <a:stretch>
            <a:fillRect/>
          </a:stretch>
        </p:blipFill>
        <p:spPr>
          <a:xfrm>
            <a:off x="332509" y="4623642"/>
            <a:ext cx="6889173" cy="133802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E971EFF-F624-6FEA-83B9-78030E3D4FE0}"/>
              </a:ext>
            </a:extLst>
          </p:cNvPr>
          <p:cNvPicPr>
            <a:picLocks noChangeAspect="1"/>
          </p:cNvPicPr>
          <p:nvPr/>
        </p:nvPicPr>
        <p:blipFill>
          <a:blip r:embed="rId3"/>
          <a:stretch>
            <a:fillRect/>
          </a:stretch>
        </p:blipFill>
        <p:spPr>
          <a:xfrm>
            <a:off x="7458941" y="4577165"/>
            <a:ext cx="4400550" cy="1527607"/>
          </a:xfrm>
          <a:prstGeom prst="rect">
            <a:avLst/>
          </a:prstGeom>
        </p:spPr>
      </p:pic>
    </p:spTree>
    <p:extLst>
      <p:ext uri="{BB962C8B-B14F-4D97-AF65-F5344CB8AC3E}">
        <p14:creationId xmlns:p14="http://schemas.microsoft.com/office/powerpoint/2010/main" val="11868882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67DE-67DC-1064-E8E0-946B3A62E97D}"/>
              </a:ext>
            </a:extLst>
          </p:cNvPr>
          <p:cNvSpPr>
            <a:spLocks noGrp="1"/>
          </p:cNvSpPr>
          <p:nvPr>
            <p:ph type="title"/>
          </p:nvPr>
        </p:nvSpPr>
        <p:spPr/>
        <p:txBody>
          <a:bodyPr/>
          <a:lstStyle/>
          <a:p>
            <a:r>
              <a:rPr lang="en-US" dirty="0"/>
              <a:t>cache - paths</a:t>
            </a:r>
          </a:p>
        </p:txBody>
      </p:sp>
      <p:sp>
        <p:nvSpPr>
          <p:cNvPr id="3" name="Content Placeholder 2">
            <a:extLst>
              <a:ext uri="{FF2B5EF4-FFF2-40B4-BE49-F238E27FC236}">
                <a16:creationId xmlns:a16="http://schemas.microsoft.com/office/drawing/2014/main" id="{52FCC302-96ED-DEF4-9959-A2804859C190}"/>
              </a:ext>
            </a:extLst>
          </p:cNvPr>
          <p:cNvSpPr>
            <a:spLocks noGrp="1"/>
          </p:cNvSpPr>
          <p:nvPr>
            <p:ph idx="1"/>
          </p:nvPr>
        </p:nvSpPr>
        <p:spPr/>
        <p:txBody>
          <a:bodyPr/>
          <a:lstStyle/>
          <a:p>
            <a:r>
              <a:rPr lang="en-US" dirty="0"/>
              <a:t>This is an array of paths to files and/or directories that should be cached. You can also use the asterisk wildcard character (*).</a:t>
            </a:r>
          </a:p>
          <a:p>
            <a:pPr marL="0" indent="0">
              <a:buNone/>
            </a:pPr>
            <a:endParaRPr lang="en-US" dirty="0"/>
          </a:p>
          <a:p>
            <a:pPr marL="0" indent="0">
              <a:buNone/>
            </a:pPr>
            <a:r>
              <a:rPr lang="en-US" dirty="0"/>
              <a:t>build:</a:t>
            </a:r>
          </a:p>
          <a:p>
            <a:pPr marL="0" indent="0">
              <a:buNone/>
            </a:pPr>
            <a:r>
              <a:rPr lang="en-US" dirty="0"/>
              <a:t>  cache:</a:t>
            </a:r>
          </a:p>
          <a:p>
            <a:pPr marL="0" indent="0">
              <a:buNone/>
            </a:pPr>
            <a:r>
              <a:rPr lang="en-US" dirty="0"/>
              <a:t>  paths:</a:t>
            </a:r>
          </a:p>
          <a:p>
            <a:pPr marL="0" indent="0">
              <a:buNone/>
            </a:pPr>
            <a:r>
              <a:rPr lang="en-US" dirty="0"/>
              <a:t>      - binaries./*.</a:t>
            </a:r>
            <a:r>
              <a:rPr lang="en-US" dirty="0" err="1"/>
              <a:t>apk</a:t>
            </a:r>
            <a:endParaRPr lang="en-US" dirty="0"/>
          </a:p>
          <a:p>
            <a:pPr marL="0" indent="0">
              <a:buNone/>
            </a:pPr>
            <a:r>
              <a:rPr lang="en-US" dirty="0"/>
              <a:t>      - .config</a:t>
            </a:r>
          </a:p>
        </p:txBody>
      </p:sp>
      <p:sp>
        <p:nvSpPr>
          <p:cNvPr id="4" name="TextBox 3">
            <a:extLst>
              <a:ext uri="{FF2B5EF4-FFF2-40B4-BE49-F238E27FC236}">
                <a16:creationId xmlns:a16="http://schemas.microsoft.com/office/drawing/2014/main" id="{C8635FFD-312F-CEF3-B38E-35684ECBB3E3}"/>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6061106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131C-AD88-A17B-BA6A-29E153182A1B}"/>
              </a:ext>
            </a:extLst>
          </p:cNvPr>
          <p:cNvSpPr>
            <a:spLocks noGrp="1"/>
          </p:cNvSpPr>
          <p:nvPr>
            <p:ph type="title"/>
          </p:nvPr>
        </p:nvSpPr>
        <p:spPr/>
        <p:txBody>
          <a:bodyPr/>
          <a:lstStyle/>
          <a:p>
            <a:r>
              <a:rPr lang="en-US" dirty="0"/>
              <a:t>cache - key</a:t>
            </a:r>
          </a:p>
        </p:txBody>
      </p:sp>
      <p:sp>
        <p:nvSpPr>
          <p:cNvPr id="3" name="Content Placeholder 2">
            <a:extLst>
              <a:ext uri="{FF2B5EF4-FFF2-40B4-BE49-F238E27FC236}">
                <a16:creationId xmlns:a16="http://schemas.microsoft.com/office/drawing/2014/main" id="{E9DD95FD-F759-1A46-CE40-9E4C06FC4808}"/>
              </a:ext>
            </a:extLst>
          </p:cNvPr>
          <p:cNvSpPr>
            <a:spLocks noGrp="1"/>
          </p:cNvSpPr>
          <p:nvPr>
            <p:ph idx="1"/>
          </p:nvPr>
        </p:nvSpPr>
        <p:spPr/>
        <p:txBody>
          <a:bodyPr/>
          <a:lstStyle/>
          <a:p>
            <a:r>
              <a:rPr lang="en-US" dirty="0"/>
              <a:t>This takes a string that can be used to create separate caches for different jobs or branches, see the following example</a:t>
            </a:r>
          </a:p>
        </p:txBody>
      </p:sp>
      <p:sp>
        <p:nvSpPr>
          <p:cNvPr id="4" name="TextBox 3">
            <a:extLst>
              <a:ext uri="{FF2B5EF4-FFF2-40B4-BE49-F238E27FC236}">
                <a16:creationId xmlns:a16="http://schemas.microsoft.com/office/drawing/2014/main" id="{FC8CD344-7918-20FB-2477-C4E94E7AB8CE}"/>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8669962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142B-4778-68FC-898A-E424111B7E8D}"/>
              </a:ext>
            </a:extLst>
          </p:cNvPr>
          <p:cNvSpPr>
            <a:spLocks noGrp="1"/>
          </p:cNvSpPr>
          <p:nvPr>
            <p:ph type="title"/>
          </p:nvPr>
        </p:nvSpPr>
        <p:spPr/>
        <p:txBody>
          <a:bodyPr/>
          <a:lstStyle/>
          <a:p>
            <a:r>
              <a:rPr lang="en-US" dirty="0"/>
              <a:t> cache key example</a:t>
            </a:r>
          </a:p>
        </p:txBody>
      </p:sp>
      <p:sp>
        <p:nvSpPr>
          <p:cNvPr id="3" name="Content Placeholder 2">
            <a:extLst>
              <a:ext uri="{FF2B5EF4-FFF2-40B4-BE49-F238E27FC236}">
                <a16:creationId xmlns:a16="http://schemas.microsoft.com/office/drawing/2014/main" id="{3F1A07A1-CD30-9920-087E-6FE4571F4F7C}"/>
              </a:ext>
            </a:extLst>
          </p:cNvPr>
          <p:cNvSpPr>
            <a:spLocks noGrp="1"/>
          </p:cNvSpPr>
          <p:nvPr>
            <p:ph idx="1"/>
          </p:nvPr>
        </p:nvSpPr>
        <p:spPr>
          <a:xfrm>
            <a:off x="680321" y="2143760"/>
            <a:ext cx="9613861" cy="4551679"/>
          </a:xfrm>
        </p:spPr>
        <p:txBody>
          <a:bodyPr>
            <a:normAutofit/>
          </a:bodyPr>
          <a:lstStyle/>
          <a:p>
            <a:pPr marL="0" indent="0">
              <a:buNone/>
            </a:pPr>
            <a:r>
              <a:rPr lang="en-US" dirty="0"/>
              <a:t>test:</a:t>
            </a:r>
          </a:p>
          <a:p>
            <a:pPr marL="0" indent="0">
              <a:buNone/>
            </a:pPr>
            <a:r>
              <a:rPr lang="en-US" dirty="0"/>
              <a:t>    cache:</a:t>
            </a:r>
          </a:p>
          <a:p>
            <a:pPr marL="0" indent="0">
              <a:buNone/>
            </a:pPr>
            <a:r>
              <a:rPr lang="en-US" dirty="0"/>
              <a:t>        key: ”$CI_COMMIT_REF_SLUG”</a:t>
            </a:r>
          </a:p>
          <a:p>
            <a:pPr marL="0" indent="0">
              <a:buNone/>
            </a:pPr>
            <a:r>
              <a:rPr lang="en-US" dirty="0"/>
              <a:t>        paths:</a:t>
            </a:r>
          </a:p>
          <a:p>
            <a:pPr marL="0" indent="0">
              <a:buNone/>
            </a:pPr>
            <a:r>
              <a:rPr lang="en-US" dirty="0"/>
              <a:t>            - binaries/</a:t>
            </a:r>
          </a:p>
          <a:p>
            <a:pPr marL="0" indent="0">
              <a:buNone/>
            </a:pPr>
            <a:r>
              <a:rPr lang="en-US" dirty="0"/>
              <a:t>stages:</a:t>
            </a:r>
          </a:p>
          <a:p>
            <a:pPr marL="0" indent="0">
              <a:buNone/>
            </a:pPr>
            <a:r>
              <a:rPr lang="en-US" dirty="0"/>
              <a:t>   - build</a:t>
            </a:r>
          </a:p>
          <a:p>
            <a:pPr marL="0" indent="0">
              <a:buNone/>
            </a:pPr>
            <a:r>
              <a:rPr lang="en-US" dirty="0"/>
              <a:t>   - test</a:t>
            </a:r>
          </a:p>
          <a:p>
            <a:pPr marL="0" indent="0">
              <a:buNone/>
            </a:pPr>
            <a:r>
              <a:rPr lang="en-US" dirty="0" err="1"/>
              <a:t>build_job</a:t>
            </a:r>
            <a:r>
              <a:rPr lang="en-US" dirty="0"/>
              <a:t>:</a:t>
            </a:r>
          </a:p>
          <a:p>
            <a:pPr marL="0" indent="0">
              <a:buNone/>
            </a:pPr>
            <a:r>
              <a:rPr lang="en-US" dirty="0"/>
              <a:t>    stage: build</a:t>
            </a:r>
          </a:p>
          <a:p>
            <a:pPr marL="0" indent="0">
              <a:buNone/>
            </a:pPr>
            <a:endParaRPr lang="en-US" dirty="0"/>
          </a:p>
        </p:txBody>
      </p:sp>
      <p:sp>
        <p:nvSpPr>
          <p:cNvPr id="4" name="TextBox 3">
            <a:extLst>
              <a:ext uri="{FF2B5EF4-FFF2-40B4-BE49-F238E27FC236}">
                <a16:creationId xmlns:a16="http://schemas.microsoft.com/office/drawing/2014/main" id="{38E7905E-18FF-8B23-D58A-1BF1D08FA175}"/>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6534257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8992-B61E-3044-E8A6-217680B5A4A2}"/>
              </a:ext>
            </a:extLst>
          </p:cNvPr>
          <p:cNvSpPr>
            <a:spLocks noGrp="1"/>
          </p:cNvSpPr>
          <p:nvPr>
            <p:ph type="title"/>
          </p:nvPr>
        </p:nvSpPr>
        <p:spPr/>
        <p:txBody>
          <a:bodyPr/>
          <a:lstStyle/>
          <a:p>
            <a:r>
              <a:rPr lang="en-US" dirty="0"/>
              <a:t>cache key example </a:t>
            </a:r>
            <a:r>
              <a:rPr lang="en-US" dirty="0" err="1"/>
              <a:t>cont</a:t>
            </a:r>
            <a:r>
              <a:rPr lang="en-US" dirty="0"/>
              <a:t>-</a:t>
            </a:r>
            <a:endParaRPr lang="en-US" b="1" dirty="0"/>
          </a:p>
        </p:txBody>
      </p:sp>
      <p:sp>
        <p:nvSpPr>
          <p:cNvPr id="3" name="Content Placeholder 2">
            <a:extLst>
              <a:ext uri="{FF2B5EF4-FFF2-40B4-BE49-F238E27FC236}">
                <a16:creationId xmlns:a16="http://schemas.microsoft.com/office/drawing/2014/main" id="{DE105825-D533-82F2-FD3F-8838BBC7541C}"/>
              </a:ext>
            </a:extLst>
          </p:cNvPr>
          <p:cNvSpPr>
            <a:spLocks noGrp="1"/>
          </p:cNvSpPr>
          <p:nvPr>
            <p:ph idx="1"/>
          </p:nvPr>
        </p:nvSpPr>
        <p:spPr>
          <a:xfrm>
            <a:off x="680321" y="2127867"/>
            <a:ext cx="9613861" cy="4647401"/>
          </a:xfrm>
        </p:spPr>
        <p:txBody>
          <a:bodyPr>
            <a:normAutofit/>
          </a:bodyPr>
          <a:lstStyle/>
          <a:p>
            <a:pPr marL="0" indent="0">
              <a:buNone/>
            </a:pPr>
            <a:r>
              <a:rPr lang="en-US" dirty="0"/>
              <a:t>   script: </a:t>
            </a:r>
            <a:r>
              <a:rPr lang="en-US" dirty="0" err="1"/>
              <a:t>npn</a:t>
            </a:r>
            <a:r>
              <a:rPr lang="en-US" dirty="0"/>
              <a:t> run build</a:t>
            </a:r>
          </a:p>
          <a:p>
            <a:pPr marL="0" indent="0">
              <a:buNone/>
            </a:pPr>
            <a:r>
              <a:rPr lang="en-US" dirty="0"/>
              <a:t>   cache:</a:t>
            </a:r>
          </a:p>
          <a:p>
            <a:pPr marL="0" indent="0">
              <a:buNone/>
            </a:pPr>
            <a:r>
              <a:rPr lang="en-US" dirty="0"/>
              <a:t>       key: build-key</a:t>
            </a:r>
          </a:p>
          <a:p>
            <a:pPr marL="0" indent="0">
              <a:buNone/>
            </a:pPr>
            <a:r>
              <a:rPr lang="en-US" dirty="0"/>
              <a:t>       paths:</a:t>
            </a:r>
          </a:p>
          <a:p>
            <a:pPr marL="0" indent="0">
              <a:buNone/>
            </a:pPr>
            <a:r>
              <a:rPr lang="en-US" dirty="0"/>
              <a:t>           - public/</a:t>
            </a:r>
          </a:p>
          <a:p>
            <a:pPr marL="0" indent="0">
              <a:buNone/>
            </a:pPr>
            <a:r>
              <a:rPr lang="en-US" dirty="0" err="1"/>
              <a:t>test_job</a:t>
            </a:r>
            <a:r>
              <a:rPr lang="en-US" dirty="0"/>
              <a:t>:</a:t>
            </a:r>
          </a:p>
          <a:p>
            <a:pPr marL="0" indent="0">
              <a:buNone/>
            </a:pPr>
            <a:r>
              <a:rPr lang="en-US" dirty="0"/>
              <a:t>    stage: test</a:t>
            </a:r>
          </a:p>
          <a:p>
            <a:pPr marL="0" indent="0">
              <a:buNone/>
            </a:pPr>
            <a:r>
              <a:rPr lang="en-US" dirty="0"/>
              <a:t>    script: </a:t>
            </a:r>
            <a:r>
              <a:rPr lang="en-US" dirty="0" err="1"/>
              <a:t>npm</a:t>
            </a:r>
            <a:r>
              <a:rPr lang="en-US" dirty="0"/>
              <a:t> run test</a:t>
            </a:r>
          </a:p>
          <a:p>
            <a:pPr marL="0" indent="0">
              <a:buNone/>
            </a:pPr>
            <a:r>
              <a:rPr lang="en-US" dirty="0"/>
              <a:t>    cache:</a:t>
            </a:r>
          </a:p>
          <a:p>
            <a:pPr marL="0" indent="0">
              <a:buNone/>
            </a:pPr>
            <a:r>
              <a:rPr lang="en-US" dirty="0"/>
              <a:t>        key: test-key</a:t>
            </a:r>
          </a:p>
          <a:p>
            <a:pPr marL="0" indent="0">
              <a:buNone/>
            </a:pPr>
            <a:endParaRPr lang="en-US" dirty="0"/>
          </a:p>
        </p:txBody>
      </p:sp>
      <p:sp>
        <p:nvSpPr>
          <p:cNvPr id="4" name="TextBox 3">
            <a:extLst>
              <a:ext uri="{FF2B5EF4-FFF2-40B4-BE49-F238E27FC236}">
                <a16:creationId xmlns:a16="http://schemas.microsoft.com/office/drawing/2014/main" id="{E47064CA-4B92-2B96-8C38-D25556FDAA45}"/>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42330777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0B92-E3CB-C381-4E3F-9BB389A92C55}"/>
              </a:ext>
            </a:extLst>
          </p:cNvPr>
          <p:cNvSpPr>
            <a:spLocks noGrp="1"/>
          </p:cNvSpPr>
          <p:nvPr>
            <p:ph type="title"/>
          </p:nvPr>
        </p:nvSpPr>
        <p:spPr/>
        <p:txBody>
          <a:bodyPr/>
          <a:lstStyle/>
          <a:p>
            <a:r>
              <a:rPr lang="en-US" dirty="0"/>
              <a:t>cache key example </a:t>
            </a:r>
            <a:r>
              <a:rPr lang="en-US" dirty="0" err="1"/>
              <a:t>cont</a:t>
            </a:r>
            <a:r>
              <a:rPr lang="en-US" dirty="0"/>
              <a:t>-</a:t>
            </a:r>
          </a:p>
        </p:txBody>
      </p:sp>
      <p:sp>
        <p:nvSpPr>
          <p:cNvPr id="3" name="Content Placeholder 2">
            <a:extLst>
              <a:ext uri="{FF2B5EF4-FFF2-40B4-BE49-F238E27FC236}">
                <a16:creationId xmlns:a16="http://schemas.microsoft.com/office/drawing/2014/main" id="{19D8821E-17F3-E5C6-0F4A-9BC03017E402}"/>
              </a:ext>
            </a:extLst>
          </p:cNvPr>
          <p:cNvSpPr>
            <a:spLocks noGrp="1"/>
          </p:cNvSpPr>
          <p:nvPr>
            <p:ph idx="1"/>
          </p:nvPr>
        </p:nvSpPr>
        <p:spPr>
          <a:xfrm>
            <a:off x="182881" y="2029097"/>
            <a:ext cx="10111302" cy="4667794"/>
          </a:xfrm>
        </p:spPr>
        <p:txBody>
          <a:bodyPr/>
          <a:lstStyle/>
          <a:p>
            <a:pPr marL="0" indent="0">
              <a:buNone/>
            </a:pPr>
            <a:r>
              <a:rPr lang="en-US" dirty="0"/>
              <a:t>  </a:t>
            </a:r>
          </a:p>
        </p:txBody>
      </p:sp>
      <p:sp>
        <p:nvSpPr>
          <p:cNvPr id="7" name="TextBox 6">
            <a:extLst>
              <a:ext uri="{FF2B5EF4-FFF2-40B4-BE49-F238E27FC236}">
                <a16:creationId xmlns:a16="http://schemas.microsoft.com/office/drawing/2014/main" id="{FE9FA6A8-EF8F-6A20-34F9-B4CEB4D6A887}"/>
              </a:ext>
            </a:extLst>
          </p:cNvPr>
          <p:cNvSpPr txBox="1"/>
          <p:nvPr/>
        </p:nvSpPr>
        <p:spPr>
          <a:xfrm>
            <a:off x="182881" y="2593368"/>
            <a:ext cx="6096000" cy="646331"/>
          </a:xfrm>
          <a:prstGeom prst="rect">
            <a:avLst/>
          </a:prstGeom>
          <a:noFill/>
        </p:spPr>
        <p:txBody>
          <a:bodyPr wrap="square">
            <a:spAutoFit/>
          </a:bodyPr>
          <a:lstStyle/>
          <a:p>
            <a:r>
              <a:rPr lang="en-US" dirty="0"/>
              <a:t> paths:</a:t>
            </a:r>
          </a:p>
          <a:p>
            <a:r>
              <a:rPr lang="en-US" dirty="0"/>
              <a:t>     - vendor/</a:t>
            </a:r>
          </a:p>
        </p:txBody>
      </p:sp>
      <p:sp>
        <p:nvSpPr>
          <p:cNvPr id="10" name="TextBox 9">
            <a:extLst>
              <a:ext uri="{FF2B5EF4-FFF2-40B4-BE49-F238E27FC236}">
                <a16:creationId xmlns:a16="http://schemas.microsoft.com/office/drawing/2014/main" id="{087EBFA3-6544-CD9C-DDF2-F883AF1EE788}"/>
              </a:ext>
            </a:extLst>
          </p:cNvPr>
          <p:cNvSpPr txBox="1"/>
          <p:nvPr/>
        </p:nvSpPr>
        <p:spPr>
          <a:xfrm>
            <a:off x="339634" y="3570514"/>
            <a:ext cx="9177512" cy="2585323"/>
          </a:xfrm>
          <a:prstGeom prst="rect">
            <a:avLst/>
          </a:prstGeom>
          <a:noFill/>
        </p:spPr>
        <p:txBody>
          <a:bodyPr wrap="none" rtlCol="0">
            <a:spAutoFit/>
          </a:bodyPr>
          <a:lstStyle/>
          <a:p>
            <a:r>
              <a:rPr lang="en-US" dirty="0"/>
              <a:t>Without a key value, this would mean that the second job to run (</a:t>
            </a:r>
            <a:r>
              <a:rPr lang="en-US" dirty="0" err="1"/>
              <a:t>test_job</a:t>
            </a:r>
            <a:r>
              <a:rPr lang="en-US" dirty="0"/>
              <a:t>) </a:t>
            </a:r>
          </a:p>
          <a:p>
            <a:r>
              <a:rPr lang="en-US" dirty="0"/>
              <a:t>would reuse the cache from </a:t>
            </a:r>
            <a:r>
              <a:rPr lang="en-US" dirty="0" err="1"/>
              <a:t>build_job</a:t>
            </a:r>
            <a:r>
              <a:rPr lang="en-US" dirty="0"/>
              <a:t> and at the end of its run would cache </a:t>
            </a:r>
          </a:p>
          <a:p>
            <a:r>
              <a:rPr lang="en-US" dirty="0"/>
              <a:t>the vendor/ directory. This cache will overwrite the existing cache from </a:t>
            </a:r>
            <a:r>
              <a:rPr lang="en-US" dirty="0" err="1"/>
              <a:t>build_job</a:t>
            </a:r>
            <a:r>
              <a:rPr lang="en-US" dirty="0"/>
              <a:t>, </a:t>
            </a:r>
          </a:p>
          <a:p>
            <a:r>
              <a:rPr lang="en-US" dirty="0"/>
              <a:t>which means that next time the pipeline runs, the cache will only contain the vendor/</a:t>
            </a:r>
          </a:p>
          <a:p>
            <a:r>
              <a:rPr lang="en-US" dirty="0"/>
              <a:t>directory (as that was the only thing defined to be cached by the last running job) </a:t>
            </a:r>
          </a:p>
          <a:p>
            <a:r>
              <a:rPr lang="en-US" dirty="0"/>
              <a:t>and the cache will be useless to </a:t>
            </a:r>
            <a:r>
              <a:rPr lang="en-US" dirty="0" err="1"/>
              <a:t>build_job</a:t>
            </a:r>
            <a:r>
              <a:rPr lang="en-US" dirty="0"/>
              <a:t>. To prevent this happening, </a:t>
            </a:r>
          </a:p>
          <a:p>
            <a:r>
              <a:rPr lang="en-US" dirty="0"/>
              <a:t>we use a separate cache key, which means that each time the pipeline is run, </a:t>
            </a:r>
          </a:p>
          <a:p>
            <a:r>
              <a:rPr lang="en-US" dirty="0" err="1"/>
              <a:t>build_job</a:t>
            </a:r>
            <a:r>
              <a:rPr lang="en-US" dirty="0"/>
              <a:t> will grab the cache stored under the build-key value and </a:t>
            </a:r>
            <a:r>
              <a:rPr lang="en-US" dirty="0" err="1"/>
              <a:t>test_job</a:t>
            </a:r>
            <a:r>
              <a:rPr lang="en-US" dirty="0"/>
              <a:t> </a:t>
            </a:r>
          </a:p>
          <a:p>
            <a:r>
              <a:rPr lang="en-US" dirty="0"/>
              <a:t>will use the cache stored under test-key.</a:t>
            </a:r>
          </a:p>
        </p:txBody>
      </p:sp>
      <p:sp>
        <p:nvSpPr>
          <p:cNvPr id="4" name="TextBox 3">
            <a:extLst>
              <a:ext uri="{FF2B5EF4-FFF2-40B4-BE49-F238E27FC236}">
                <a16:creationId xmlns:a16="http://schemas.microsoft.com/office/drawing/2014/main" id="{79FF2DB3-8BE0-7CEC-68EB-37D98F9881F2}"/>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3689760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6CFD-470B-49CD-E388-D7E3811DA86E}"/>
              </a:ext>
            </a:extLst>
          </p:cNvPr>
          <p:cNvSpPr>
            <a:spLocks noGrp="1"/>
          </p:cNvSpPr>
          <p:nvPr>
            <p:ph type="title"/>
          </p:nvPr>
        </p:nvSpPr>
        <p:spPr/>
        <p:txBody>
          <a:bodyPr/>
          <a:lstStyle/>
          <a:p>
            <a:r>
              <a:rPr lang="en-US" dirty="0"/>
              <a:t>cache - untracked</a:t>
            </a:r>
          </a:p>
        </p:txBody>
      </p:sp>
      <p:sp>
        <p:nvSpPr>
          <p:cNvPr id="3" name="Content Placeholder 2">
            <a:extLst>
              <a:ext uri="{FF2B5EF4-FFF2-40B4-BE49-F238E27FC236}">
                <a16:creationId xmlns:a16="http://schemas.microsoft.com/office/drawing/2014/main" id="{A3AB3350-9573-9CA6-3CBB-8A163D358083}"/>
              </a:ext>
            </a:extLst>
          </p:cNvPr>
          <p:cNvSpPr>
            <a:spLocks noGrp="1"/>
          </p:cNvSpPr>
          <p:nvPr>
            <p:ph idx="1"/>
          </p:nvPr>
        </p:nvSpPr>
        <p:spPr/>
        <p:txBody>
          <a:bodyPr/>
          <a:lstStyle/>
          <a:p>
            <a:pPr marL="0" indent="0">
              <a:buNone/>
            </a:pPr>
            <a:r>
              <a:rPr lang="en-US" b="1" dirty="0"/>
              <a:t>This is a simple helper option that you can set to true in order to cache any files that are untracked by git at the end of a job run. This is handy for caching the output left over from package installations or program compilation.</a:t>
            </a:r>
          </a:p>
        </p:txBody>
      </p:sp>
      <p:sp>
        <p:nvSpPr>
          <p:cNvPr id="4" name="TextBox 3">
            <a:extLst>
              <a:ext uri="{FF2B5EF4-FFF2-40B4-BE49-F238E27FC236}">
                <a16:creationId xmlns:a16="http://schemas.microsoft.com/office/drawing/2014/main" id="{11515556-6C6A-F25E-DE72-1EC3E0A9D543}"/>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0244519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A1CA-A579-929A-35F6-28DC461B4F53}"/>
              </a:ext>
            </a:extLst>
          </p:cNvPr>
          <p:cNvSpPr>
            <a:spLocks noGrp="1"/>
          </p:cNvSpPr>
          <p:nvPr>
            <p:ph type="title"/>
          </p:nvPr>
        </p:nvSpPr>
        <p:spPr/>
        <p:txBody>
          <a:bodyPr/>
          <a:lstStyle/>
          <a:p>
            <a:r>
              <a:rPr lang="en-US" dirty="0"/>
              <a:t>cache - policy</a:t>
            </a:r>
          </a:p>
        </p:txBody>
      </p:sp>
      <p:sp>
        <p:nvSpPr>
          <p:cNvPr id="3" name="Content Placeholder 2">
            <a:extLst>
              <a:ext uri="{FF2B5EF4-FFF2-40B4-BE49-F238E27FC236}">
                <a16:creationId xmlns:a16="http://schemas.microsoft.com/office/drawing/2014/main" id="{09C159FC-5B91-7037-BF3B-26E44BA0C96C}"/>
              </a:ext>
            </a:extLst>
          </p:cNvPr>
          <p:cNvSpPr>
            <a:spLocks noGrp="1"/>
          </p:cNvSpPr>
          <p:nvPr>
            <p:ph idx="1"/>
          </p:nvPr>
        </p:nvSpPr>
        <p:spPr>
          <a:xfrm>
            <a:off x="680321" y="2336873"/>
            <a:ext cx="9613861" cy="4412270"/>
          </a:xfrm>
        </p:spPr>
        <p:txBody>
          <a:bodyPr/>
          <a:lstStyle/>
          <a:p>
            <a:r>
              <a:rPr lang="en-US" dirty="0"/>
              <a:t>Under default circumstances, the cache is downloaded before every job and then re-uploaded at the end of the job. This is equivalent to setting the following:</a:t>
            </a:r>
          </a:p>
          <a:p>
            <a:pPr marL="0" indent="0">
              <a:buNone/>
            </a:pPr>
            <a:r>
              <a:rPr lang="en-US" dirty="0"/>
              <a:t>job:</a:t>
            </a:r>
          </a:p>
          <a:p>
            <a:pPr marL="0" indent="0">
              <a:buNone/>
            </a:pPr>
            <a:r>
              <a:rPr lang="en-US" dirty="0"/>
              <a:t>   cache:</a:t>
            </a:r>
          </a:p>
          <a:p>
            <a:pPr marL="0" indent="0">
              <a:buNone/>
            </a:pPr>
            <a:r>
              <a:rPr lang="en-US" dirty="0"/>
              <a:t>       policy: push-pull</a:t>
            </a:r>
          </a:p>
        </p:txBody>
      </p:sp>
      <p:sp>
        <p:nvSpPr>
          <p:cNvPr id="4" name="TextBox 3">
            <a:extLst>
              <a:ext uri="{FF2B5EF4-FFF2-40B4-BE49-F238E27FC236}">
                <a16:creationId xmlns:a16="http://schemas.microsoft.com/office/drawing/2014/main" id="{F4F97D29-BF22-DFC6-C0E7-095AB9BD0C69}"/>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3969532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CD56-CDA2-3E07-0D6F-CAB1BD3A5B2A}"/>
              </a:ext>
            </a:extLst>
          </p:cNvPr>
          <p:cNvSpPr>
            <a:spLocks noGrp="1"/>
          </p:cNvSpPr>
          <p:nvPr>
            <p:ph type="title"/>
          </p:nvPr>
        </p:nvSpPr>
        <p:spPr/>
        <p:txBody>
          <a:bodyPr/>
          <a:lstStyle/>
          <a:p>
            <a:r>
              <a:rPr lang="en-US" dirty="0"/>
              <a:t>cache policy</a:t>
            </a:r>
          </a:p>
        </p:txBody>
      </p:sp>
      <p:sp>
        <p:nvSpPr>
          <p:cNvPr id="3" name="Content Placeholder 2">
            <a:extLst>
              <a:ext uri="{FF2B5EF4-FFF2-40B4-BE49-F238E27FC236}">
                <a16:creationId xmlns:a16="http://schemas.microsoft.com/office/drawing/2014/main" id="{EEA11AF6-105C-68C9-658B-80A5CC3C7945}"/>
              </a:ext>
            </a:extLst>
          </p:cNvPr>
          <p:cNvSpPr>
            <a:spLocks noGrp="1"/>
          </p:cNvSpPr>
          <p:nvPr>
            <p:ph idx="1"/>
          </p:nvPr>
        </p:nvSpPr>
        <p:spPr/>
        <p:txBody>
          <a:bodyPr>
            <a:normAutofit/>
          </a:bodyPr>
          <a:lstStyle/>
          <a:p>
            <a:r>
              <a:rPr lang="en-US" dirty="0"/>
              <a:t>You may have a pipeline with jobs that would use a cache but not alter the contents of the cache. A good example is having one job that downloads all of the required packages and builds assets, and then subsequent jobs that simply run tests. In these cases, you can set policy: pull, which will download the cache at the start of the job but skip the uploading phase to save time. Conversely, if you have a job that always creates the contents of a cache, you can set policy: push, which will skip the download phase but always run the upload step at the end of the job.</a:t>
            </a:r>
          </a:p>
          <a:p>
            <a:pPr marL="0" indent="0">
              <a:buNone/>
            </a:pPr>
            <a:endParaRPr lang="en-US" dirty="0"/>
          </a:p>
        </p:txBody>
      </p:sp>
      <p:sp>
        <p:nvSpPr>
          <p:cNvPr id="4" name="TextBox 3">
            <a:extLst>
              <a:ext uri="{FF2B5EF4-FFF2-40B4-BE49-F238E27FC236}">
                <a16:creationId xmlns:a16="http://schemas.microsoft.com/office/drawing/2014/main" id="{1B7E5F2D-5829-9ABB-FB8A-913A1C7409E2}"/>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25836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E108C-2D78-7E52-6635-D3D83166FE0F}"/>
              </a:ext>
            </a:extLst>
          </p:cNvPr>
          <p:cNvSpPr>
            <a:spLocks noGrp="1"/>
          </p:cNvSpPr>
          <p:nvPr>
            <p:ph type="title"/>
          </p:nvPr>
        </p:nvSpPr>
        <p:spPr/>
        <p:txBody>
          <a:bodyPr/>
          <a:lstStyle/>
          <a:p>
            <a:r>
              <a:rPr lang="en-US" dirty="0"/>
              <a:t>Branching</a:t>
            </a:r>
          </a:p>
        </p:txBody>
      </p:sp>
      <p:sp>
        <p:nvSpPr>
          <p:cNvPr id="4" name="Rectangle 3">
            <a:extLst>
              <a:ext uri="{FF2B5EF4-FFF2-40B4-BE49-F238E27FC236}">
                <a16:creationId xmlns:a16="http://schemas.microsoft.com/office/drawing/2014/main" id="{5D642D6F-E3EA-9953-FCE1-07E69B5290DF}"/>
              </a:ext>
            </a:extLst>
          </p:cNvPr>
          <p:cNvSpPr/>
          <p:nvPr/>
        </p:nvSpPr>
        <p:spPr>
          <a:xfrm>
            <a:off x="3537904" y="2327246"/>
            <a:ext cx="2534478" cy="1033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a:t>
            </a:r>
          </a:p>
        </p:txBody>
      </p:sp>
      <p:sp>
        <p:nvSpPr>
          <p:cNvPr id="5" name="Oval 4">
            <a:extLst>
              <a:ext uri="{FF2B5EF4-FFF2-40B4-BE49-F238E27FC236}">
                <a16:creationId xmlns:a16="http://schemas.microsoft.com/office/drawing/2014/main" id="{35B04C90-993D-A036-6985-6EA078A239D4}"/>
              </a:ext>
            </a:extLst>
          </p:cNvPr>
          <p:cNvSpPr/>
          <p:nvPr/>
        </p:nvSpPr>
        <p:spPr>
          <a:xfrm>
            <a:off x="1292087" y="400547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 name="Oval 5">
            <a:extLst>
              <a:ext uri="{FF2B5EF4-FFF2-40B4-BE49-F238E27FC236}">
                <a16:creationId xmlns:a16="http://schemas.microsoft.com/office/drawing/2014/main" id="{81594EF1-C637-578C-0051-A102FDEC876E}"/>
              </a:ext>
            </a:extLst>
          </p:cNvPr>
          <p:cNvSpPr/>
          <p:nvPr/>
        </p:nvSpPr>
        <p:spPr>
          <a:xfrm>
            <a:off x="4369440" y="400547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2431F115-FC0C-D006-B8F9-379BAEF711E8}"/>
              </a:ext>
            </a:extLst>
          </p:cNvPr>
          <p:cNvSpPr/>
          <p:nvPr/>
        </p:nvSpPr>
        <p:spPr>
          <a:xfrm>
            <a:off x="3561522" y="5647572"/>
            <a:ext cx="25344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54-bugfix</a:t>
            </a:r>
          </a:p>
        </p:txBody>
      </p:sp>
      <p:sp>
        <p:nvSpPr>
          <p:cNvPr id="8" name="Right Arrow 7">
            <a:extLst>
              <a:ext uri="{FF2B5EF4-FFF2-40B4-BE49-F238E27FC236}">
                <a16:creationId xmlns:a16="http://schemas.microsoft.com/office/drawing/2014/main" id="{0941809C-05A7-8F26-996B-306EB64503FA}"/>
              </a:ext>
            </a:extLst>
          </p:cNvPr>
          <p:cNvSpPr/>
          <p:nvPr/>
        </p:nvSpPr>
        <p:spPr>
          <a:xfrm>
            <a:off x="2318898" y="4220354"/>
            <a:ext cx="181578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7DF01B73-67F0-0498-159E-576453A3E521}"/>
              </a:ext>
            </a:extLst>
          </p:cNvPr>
          <p:cNvSpPr/>
          <p:nvPr/>
        </p:nvSpPr>
        <p:spPr>
          <a:xfrm>
            <a:off x="4562827" y="3369366"/>
            <a:ext cx="484632" cy="636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505D9A7E-EA73-6E59-B427-ACF777135261}"/>
              </a:ext>
            </a:extLst>
          </p:cNvPr>
          <p:cNvSpPr/>
          <p:nvPr/>
        </p:nvSpPr>
        <p:spPr>
          <a:xfrm>
            <a:off x="4603010" y="4902137"/>
            <a:ext cx="447261" cy="7454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68C3DF6-8221-0F8C-D87A-F8E9576B9CA0}"/>
              </a:ext>
            </a:extLst>
          </p:cNvPr>
          <p:cNvSpPr txBox="1"/>
          <p:nvPr/>
        </p:nvSpPr>
        <p:spPr>
          <a:xfrm>
            <a:off x="8150087" y="2604052"/>
            <a:ext cx="3180522" cy="369332"/>
          </a:xfrm>
          <a:prstGeom prst="rect">
            <a:avLst/>
          </a:prstGeom>
          <a:noFill/>
        </p:spPr>
        <p:txBody>
          <a:bodyPr wrap="square" rtlCol="0">
            <a:spAutoFit/>
          </a:bodyPr>
          <a:lstStyle/>
          <a:p>
            <a:r>
              <a:rPr lang="en-US" dirty="0"/>
              <a:t>git checkout branch-name</a:t>
            </a:r>
          </a:p>
        </p:txBody>
      </p:sp>
      <p:sp>
        <p:nvSpPr>
          <p:cNvPr id="13" name="TextBox 12">
            <a:extLst>
              <a:ext uri="{FF2B5EF4-FFF2-40B4-BE49-F238E27FC236}">
                <a16:creationId xmlns:a16="http://schemas.microsoft.com/office/drawing/2014/main" id="{6205ADD1-7F36-D0E5-4F7D-685B1E533EAD}"/>
              </a:ext>
            </a:extLst>
          </p:cNvPr>
          <p:cNvSpPr txBox="1"/>
          <p:nvPr/>
        </p:nvSpPr>
        <p:spPr>
          <a:xfrm>
            <a:off x="8100391" y="3866322"/>
            <a:ext cx="3180522" cy="369332"/>
          </a:xfrm>
          <a:prstGeom prst="rect">
            <a:avLst/>
          </a:prstGeom>
          <a:noFill/>
        </p:spPr>
        <p:txBody>
          <a:bodyPr wrap="square" rtlCol="0">
            <a:spAutoFit/>
          </a:bodyPr>
          <a:lstStyle/>
          <a:p>
            <a:r>
              <a:rPr lang="en-US" dirty="0"/>
              <a:t>git checkout –b branch-name</a:t>
            </a:r>
          </a:p>
        </p:txBody>
      </p:sp>
      <p:sp>
        <p:nvSpPr>
          <p:cNvPr id="14" name="TextBox 13">
            <a:extLst>
              <a:ext uri="{FF2B5EF4-FFF2-40B4-BE49-F238E27FC236}">
                <a16:creationId xmlns:a16="http://schemas.microsoft.com/office/drawing/2014/main" id="{908669FF-B5DB-982A-633E-C85F5442557F}"/>
              </a:ext>
            </a:extLst>
          </p:cNvPr>
          <p:cNvSpPr txBox="1"/>
          <p:nvPr/>
        </p:nvSpPr>
        <p:spPr>
          <a:xfrm>
            <a:off x="8527774" y="2234720"/>
            <a:ext cx="2425148" cy="369332"/>
          </a:xfrm>
          <a:prstGeom prst="rect">
            <a:avLst/>
          </a:prstGeom>
          <a:noFill/>
        </p:spPr>
        <p:txBody>
          <a:bodyPr wrap="square" rtlCol="0">
            <a:spAutoFit/>
          </a:bodyPr>
          <a:lstStyle/>
          <a:p>
            <a:r>
              <a:rPr lang="en-US" dirty="0">
                <a:solidFill>
                  <a:schemeClr val="bg1"/>
                </a:solidFill>
              </a:rPr>
              <a:t>Existing branch</a:t>
            </a:r>
          </a:p>
        </p:txBody>
      </p:sp>
      <p:sp>
        <p:nvSpPr>
          <p:cNvPr id="15" name="TextBox 14">
            <a:extLst>
              <a:ext uri="{FF2B5EF4-FFF2-40B4-BE49-F238E27FC236}">
                <a16:creationId xmlns:a16="http://schemas.microsoft.com/office/drawing/2014/main" id="{208F0E58-B02A-4AEA-C30C-8CE6BF28C5A8}"/>
              </a:ext>
            </a:extLst>
          </p:cNvPr>
          <p:cNvSpPr txBox="1"/>
          <p:nvPr/>
        </p:nvSpPr>
        <p:spPr>
          <a:xfrm>
            <a:off x="8294204" y="3429000"/>
            <a:ext cx="2792896" cy="369332"/>
          </a:xfrm>
          <a:prstGeom prst="rect">
            <a:avLst/>
          </a:prstGeom>
          <a:noFill/>
        </p:spPr>
        <p:txBody>
          <a:bodyPr wrap="square" rtlCol="0">
            <a:spAutoFit/>
          </a:bodyPr>
          <a:lstStyle/>
          <a:p>
            <a:r>
              <a:rPr lang="en-US" dirty="0">
                <a:solidFill>
                  <a:schemeClr val="bg1"/>
                </a:solidFill>
              </a:rPr>
              <a:t>Creating a new branch</a:t>
            </a:r>
          </a:p>
        </p:txBody>
      </p:sp>
      <p:sp>
        <p:nvSpPr>
          <p:cNvPr id="3" name="TextBox 2">
            <a:extLst>
              <a:ext uri="{FF2B5EF4-FFF2-40B4-BE49-F238E27FC236}">
                <a16:creationId xmlns:a16="http://schemas.microsoft.com/office/drawing/2014/main" id="{426BAA13-48DB-8953-CB96-FD24464CDF7F}"/>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9727695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DA88C-8ECF-ADF6-9C4F-9D9140F2B066}"/>
              </a:ext>
            </a:extLst>
          </p:cNvPr>
          <p:cNvSpPr>
            <a:spLocks noGrp="1"/>
          </p:cNvSpPr>
          <p:nvPr>
            <p:ph type="title"/>
          </p:nvPr>
        </p:nvSpPr>
        <p:spPr/>
        <p:txBody>
          <a:bodyPr/>
          <a:lstStyle/>
          <a:p>
            <a:r>
              <a:rPr lang="en-US" dirty="0"/>
              <a:t>The artifacts parameter</a:t>
            </a:r>
          </a:p>
        </p:txBody>
      </p:sp>
      <p:sp>
        <p:nvSpPr>
          <p:cNvPr id="3" name="Content Placeholder 2">
            <a:extLst>
              <a:ext uri="{FF2B5EF4-FFF2-40B4-BE49-F238E27FC236}">
                <a16:creationId xmlns:a16="http://schemas.microsoft.com/office/drawing/2014/main" id="{C53BAB76-429E-5BB9-06F3-AD74393DBC88}"/>
              </a:ext>
            </a:extLst>
          </p:cNvPr>
          <p:cNvSpPr>
            <a:spLocks noGrp="1"/>
          </p:cNvSpPr>
          <p:nvPr>
            <p:ph idx="1"/>
          </p:nvPr>
        </p:nvSpPr>
        <p:spPr/>
        <p:txBody>
          <a:bodyPr/>
          <a:lstStyle/>
          <a:p>
            <a:pPr marL="0" indent="0">
              <a:buNone/>
            </a:pPr>
            <a:r>
              <a:rPr lang="en-US" dirty="0"/>
              <a:t>The artifacts parameter is used to define a list of files and directories that should be attached to a job after success. They are packaged and sent to the GitLab instance (either your self-hosted one or </a:t>
            </a:r>
            <a:r>
              <a:rPr lang="en-US" dirty="0" err="1"/>
              <a:t>GitLab.com</a:t>
            </a:r>
            <a:r>
              <a:rPr lang="en-US" dirty="0"/>
              <a:t>) and become available for download through the web user interface.</a:t>
            </a:r>
          </a:p>
        </p:txBody>
      </p:sp>
      <p:sp>
        <p:nvSpPr>
          <p:cNvPr id="4" name="TextBox 3">
            <a:extLst>
              <a:ext uri="{FF2B5EF4-FFF2-40B4-BE49-F238E27FC236}">
                <a16:creationId xmlns:a16="http://schemas.microsoft.com/office/drawing/2014/main" id="{DE088FCB-8B9B-05CD-DE7D-75F3E9E4C42C}"/>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436828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3E7-99CB-DF84-C623-38AF95B67D5B}"/>
              </a:ext>
            </a:extLst>
          </p:cNvPr>
          <p:cNvSpPr>
            <a:spLocks noGrp="1"/>
          </p:cNvSpPr>
          <p:nvPr>
            <p:ph type="title"/>
          </p:nvPr>
        </p:nvSpPr>
        <p:spPr/>
        <p:txBody>
          <a:bodyPr/>
          <a:lstStyle/>
          <a:p>
            <a:r>
              <a:rPr lang="en-US" dirty="0"/>
              <a:t>artifacts - paths</a:t>
            </a:r>
          </a:p>
        </p:txBody>
      </p:sp>
      <p:sp>
        <p:nvSpPr>
          <p:cNvPr id="3" name="Content Placeholder 2">
            <a:extLst>
              <a:ext uri="{FF2B5EF4-FFF2-40B4-BE49-F238E27FC236}">
                <a16:creationId xmlns:a16="http://schemas.microsoft.com/office/drawing/2014/main" id="{D8769514-1573-CAD6-E5F7-4ACEAA751F31}"/>
              </a:ext>
            </a:extLst>
          </p:cNvPr>
          <p:cNvSpPr>
            <a:spLocks noGrp="1"/>
          </p:cNvSpPr>
          <p:nvPr>
            <p:ph idx="1"/>
          </p:nvPr>
        </p:nvSpPr>
        <p:spPr/>
        <p:txBody>
          <a:bodyPr>
            <a:normAutofit lnSpcReduction="10000"/>
          </a:bodyPr>
          <a:lstStyle/>
          <a:p>
            <a:pPr marL="0" indent="0">
              <a:buNone/>
            </a:pPr>
            <a:r>
              <a:rPr lang="en-US" dirty="0"/>
              <a:t>package:</a:t>
            </a:r>
          </a:p>
          <a:p>
            <a:pPr marL="0" indent="0">
              <a:buNone/>
            </a:pPr>
            <a:r>
              <a:rPr lang="en-US" dirty="0"/>
              <a:t>    artifacts:</a:t>
            </a:r>
          </a:p>
          <a:p>
            <a:pPr marL="0" indent="0">
              <a:buNone/>
            </a:pPr>
            <a:r>
              <a:rPr lang="en-US" dirty="0"/>
              <a:t>        paths: </a:t>
            </a:r>
          </a:p>
          <a:p>
            <a:pPr marL="0" indent="0">
              <a:buNone/>
            </a:pPr>
            <a:r>
              <a:rPr lang="en-US" dirty="0"/>
              <a:t>            - public/</a:t>
            </a:r>
          </a:p>
          <a:p>
            <a:pPr marL="0" indent="0">
              <a:buNone/>
            </a:pPr>
            <a:r>
              <a:rPr lang="en-US" dirty="0"/>
              <a:t>            - tests/*.html</a:t>
            </a:r>
          </a:p>
          <a:p>
            <a:pPr marL="0" indent="0">
              <a:buNone/>
            </a:pPr>
            <a:endParaRPr lang="en-US" dirty="0"/>
          </a:p>
          <a:p>
            <a:pPr marL="0" indent="0">
              <a:buNone/>
            </a:pPr>
            <a:r>
              <a:rPr lang="en-US" dirty="0"/>
              <a:t>In this  case, everything in public/ directory as well as any HTML files in the tests/ directory will be zipped, uploaded, and made available for download in the web user interface.</a:t>
            </a:r>
          </a:p>
        </p:txBody>
      </p:sp>
      <p:sp>
        <p:nvSpPr>
          <p:cNvPr id="4" name="TextBox 3">
            <a:extLst>
              <a:ext uri="{FF2B5EF4-FFF2-40B4-BE49-F238E27FC236}">
                <a16:creationId xmlns:a16="http://schemas.microsoft.com/office/drawing/2014/main" id="{EDC4058A-CB29-1886-4734-F593CCA24600}"/>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8758027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1CEA9-C28F-851A-769D-E74F9D902D40}"/>
              </a:ext>
            </a:extLst>
          </p:cNvPr>
          <p:cNvSpPr>
            <a:spLocks noGrp="1"/>
          </p:cNvSpPr>
          <p:nvPr>
            <p:ph type="title"/>
          </p:nvPr>
        </p:nvSpPr>
        <p:spPr/>
        <p:txBody>
          <a:bodyPr/>
          <a:lstStyle/>
          <a:p>
            <a:r>
              <a:rPr lang="en-US" dirty="0"/>
              <a:t>artifacts - name</a:t>
            </a:r>
          </a:p>
        </p:txBody>
      </p:sp>
      <p:sp>
        <p:nvSpPr>
          <p:cNvPr id="3" name="Content Placeholder 2">
            <a:extLst>
              <a:ext uri="{FF2B5EF4-FFF2-40B4-BE49-F238E27FC236}">
                <a16:creationId xmlns:a16="http://schemas.microsoft.com/office/drawing/2014/main" id="{11EA5E84-5249-F0E8-AD40-498DC682B4AB}"/>
              </a:ext>
            </a:extLst>
          </p:cNvPr>
          <p:cNvSpPr>
            <a:spLocks noGrp="1"/>
          </p:cNvSpPr>
          <p:nvPr>
            <p:ph idx="1"/>
          </p:nvPr>
        </p:nvSpPr>
        <p:spPr/>
        <p:txBody>
          <a:bodyPr/>
          <a:lstStyle/>
          <a:p>
            <a:pPr marL="0" indent="0">
              <a:buNone/>
            </a:pPr>
            <a:r>
              <a:rPr lang="en-US" dirty="0"/>
              <a:t>By default, any uploaded files will be stored in a .zip archive titled </a:t>
            </a:r>
            <a:r>
              <a:rPr lang="en-US" dirty="0" err="1"/>
              <a:t>artifacts.zip</a:t>
            </a:r>
            <a:r>
              <a:rPr lang="en-US" dirty="0"/>
              <a:t>. You can use the name parameter to change the default filename (it will still end with .zip), as demonstrated in the following code:</a:t>
            </a:r>
          </a:p>
        </p:txBody>
      </p:sp>
      <p:sp>
        <p:nvSpPr>
          <p:cNvPr id="4" name="TextBox 3">
            <a:extLst>
              <a:ext uri="{FF2B5EF4-FFF2-40B4-BE49-F238E27FC236}">
                <a16:creationId xmlns:a16="http://schemas.microsoft.com/office/drawing/2014/main" id="{18AF623A-AC2A-90CF-7B27-7F2A3E43FCD9}"/>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7003752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FE05-B882-1991-B698-8017E239A56F}"/>
              </a:ext>
            </a:extLst>
          </p:cNvPr>
          <p:cNvSpPr>
            <a:spLocks noGrp="1"/>
          </p:cNvSpPr>
          <p:nvPr>
            <p:ph type="title"/>
          </p:nvPr>
        </p:nvSpPr>
        <p:spPr/>
        <p:txBody>
          <a:bodyPr/>
          <a:lstStyle/>
          <a:p>
            <a:r>
              <a:rPr lang="en-US" dirty="0"/>
              <a:t>artifacts – name example</a:t>
            </a:r>
          </a:p>
        </p:txBody>
      </p:sp>
      <p:sp>
        <p:nvSpPr>
          <p:cNvPr id="3" name="Content Placeholder 2">
            <a:extLst>
              <a:ext uri="{FF2B5EF4-FFF2-40B4-BE49-F238E27FC236}">
                <a16:creationId xmlns:a16="http://schemas.microsoft.com/office/drawing/2014/main" id="{15B76589-F7C7-5CE1-6BF9-2D3B21C640E9}"/>
              </a:ext>
            </a:extLst>
          </p:cNvPr>
          <p:cNvSpPr>
            <a:spLocks noGrp="1"/>
          </p:cNvSpPr>
          <p:nvPr>
            <p:ph idx="1"/>
          </p:nvPr>
        </p:nvSpPr>
        <p:spPr/>
        <p:txBody>
          <a:bodyPr>
            <a:normAutofit/>
          </a:bodyPr>
          <a:lstStyle/>
          <a:p>
            <a:pPr marL="0" indent="0">
              <a:buNone/>
            </a:pPr>
            <a:r>
              <a:rPr lang="en-US" dirty="0"/>
              <a:t>package:</a:t>
            </a:r>
          </a:p>
          <a:p>
            <a:pPr marL="0" indent="0">
              <a:buNone/>
            </a:pPr>
            <a:r>
              <a:rPr lang="en-US" dirty="0"/>
              <a:t>    artifacts:</a:t>
            </a:r>
          </a:p>
          <a:p>
            <a:pPr marL="0" indent="0">
              <a:buNone/>
            </a:pPr>
            <a:r>
              <a:rPr lang="en-US" dirty="0"/>
              <a:t>    name: </a:t>
            </a:r>
            <a:r>
              <a:rPr lang="en-US" dirty="0" err="1"/>
              <a:t>taclan_project</a:t>
            </a:r>
            <a:endParaRPr lang="en-US" dirty="0"/>
          </a:p>
          <a:p>
            <a:pPr marL="0" indent="0">
              <a:buNone/>
            </a:pPr>
            <a:r>
              <a:rPr lang="en-US" dirty="0"/>
              <a:t>In the preceding example, every time this job is completed, a zipped file called </a:t>
            </a:r>
            <a:r>
              <a:rPr lang="en-US" dirty="0" err="1"/>
              <a:t>taclan_project.zip</a:t>
            </a:r>
            <a:r>
              <a:rPr lang="en-US" dirty="0"/>
              <a:t> will be uploaded to GitLab and made available for download in the web UI.</a:t>
            </a:r>
          </a:p>
        </p:txBody>
      </p:sp>
      <p:sp>
        <p:nvSpPr>
          <p:cNvPr id="4" name="TextBox 3">
            <a:extLst>
              <a:ext uri="{FF2B5EF4-FFF2-40B4-BE49-F238E27FC236}">
                <a16:creationId xmlns:a16="http://schemas.microsoft.com/office/drawing/2014/main" id="{04805866-3C6A-0D4D-1884-60A828AC8906}"/>
              </a:ext>
            </a:extLst>
          </p:cNvPr>
          <p:cNvSpPr txBox="1"/>
          <p:nvPr/>
        </p:nvSpPr>
        <p:spPr>
          <a:xfrm>
            <a:off x="10776859"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40261710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DA13-FCAC-8343-C881-FAEF12D1CA8A}"/>
              </a:ext>
            </a:extLst>
          </p:cNvPr>
          <p:cNvSpPr>
            <a:spLocks noGrp="1"/>
          </p:cNvSpPr>
          <p:nvPr>
            <p:ph type="title"/>
          </p:nvPr>
        </p:nvSpPr>
        <p:spPr/>
        <p:txBody>
          <a:bodyPr/>
          <a:lstStyle/>
          <a:p>
            <a:r>
              <a:rPr lang="en-US" dirty="0"/>
              <a:t>artifacts - example</a:t>
            </a:r>
          </a:p>
        </p:txBody>
      </p:sp>
      <p:sp>
        <p:nvSpPr>
          <p:cNvPr id="3" name="Content Placeholder 2">
            <a:extLst>
              <a:ext uri="{FF2B5EF4-FFF2-40B4-BE49-F238E27FC236}">
                <a16:creationId xmlns:a16="http://schemas.microsoft.com/office/drawing/2014/main" id="{88BAB048-0965-D3DC-36E5-BC284534BA8E}"/>
              </a:ext>
            </a:extLst>
          </p:cNvPr>
          <p:cNvSpPr>
            <a:spLocks noGrp="1"/>
          </p:cNvSpPr>
          <p:nvPr>
            <p:ph idx="1"/>
          </p:nvPr>
        </p:nvSpPr>
        <p:spPr>
          <a:xfrm>
            <a:off x="680321" y="2336873"/>
            <a:ext cx="9613861" cy="4177138"/>
          </a:xfrm>
        </p:spPr>
        <p:txBody>
          <a:bodyPr>
            <a:normAutofit/>
          </a:bodyPr>
          <a:lstStyle/>
          <a:p>
            <a:pPr marL="0" indent="0">
              <a:buNone/>
            </a:pPr>
            <a:r>
              <a:rPr lang="en-US" dirty="0"/>
              <a:t>GitLab variables such as CI_JOB_NAME (the name of the currently running GitLab CI job) or CI_COMMIT_REF_NAME (the name of the branch/tag) to create dynamically named artifacts like in this example: package:</a:t>
            </a:r>
          </a:p>
          <a:p>
            <a:pPr marL="0" indent="0">
              <a:buNone/>
            </a:pPr>
            <a:r>
              <a:rPr lang="en-US" dirty="0"/>
              <a:t>  artifacts:</a:t>
            </a:r>
          </a:p>
          <a:p>
            <a:pPr marL="0" indent="0">
              <a:buNone/>
            </a:pPr>
            <a:r>
              <a:rPr lang="en-US" dirty="0"/>
              <a:t>    name: "$CI_JOB_NAME-$CI_COMMIT_REF_NAME”</a:t>
            </a:r>
          </a:p>
          <a:p>
            <a:pPr marL="0" indent="0">
              <a:buNone/>
            </a:pPr>
            <a:endParaRPr lang="en-US" dirty="0"/>
          </a:p>
          <a:p>
            <a:pPr marL="0" indent="0">
              <a:buNone/>
            </a:pPr>
            <a:r>
              <a:rPr lang="en-US" dirty="0"/>
              <a:t>The preceding example will label every artifact with the current job name (in this case, package) and the current git branch name, separated by a hyphen and followed by .zip.</a:t>
            </a:r>
          </a:p>
        </p:txBody>
      </p:sp>
      <p:sp>
        <p:nvSpPr>
          <p:cNvPr id="4" name="TextBox 3">
            <a:extLst>
              <a:ext uri="{FF2B5EF4-FFF2-40B4-BE49-F238E27FC236}">
                <a16:creationId xmlns:a16="http://schemas.microsoft.com/office/drawing/2014/main" id="{9CD1AAA7-2AC5-229E-E8C8-81843EB026CD}"/>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899773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4468F-67DF-0070-F237-068082F86DB9}"/>
              </a:ext>
            </a:extLst>
          </p:cNvPr>
          <p:cNvSpPr>
            <a:spLocks noGrp="1"/>
          </p:cNvSpPr>
          <p:nvPr>
            <p:ph type="title"/>
          </p:nvPr>
        </p:nvSpPr>
        <p:spPr/>
        <p:txBody>
          <a:bodyPr/>
          <a:lstStyle/>
          <a:p>
            <a:r>
              <a:rPr lang="en-US" dirty="0"/>
              <a:t>artifacts - untracked</a:t>
            </a:r>
          </a:p>
        </p:txBody>
      </p:sp>
      <p:sp>
        <p:nvSpPr>
          <p:cNvPr id="3" name="Content Placeholder 2">
            <a:extLst>
              <a:ext uri="{FF2B5EF4-FFF2-40B4-BE49-F238E27FC236}">
                <a16:creationId xmlns:a16="http://schemas.microsoft.com/office/drawing/2014/main" id="{E7B02034-862F-9643-A76A-69DC26CDBCD6}"/>
              </a:ext>
            </a:extLst>
          </p:cNvPr>
          <p:cNvSpPr>
            <a:spLocks noGrp="1"/>
          </p:cNvSpPr>
          <p:nvPr>
            <p:ph idx="1"/>
          </p:nvPr>
        </p:nvSpPr>
        <p:spPr/>
        <p:txBody>
          <a:bodyPr/>
          <a:lstStyle/>
          <a:p>
            <a:pPr marL="0" indent="0">
              <a:buNone/>
            </a:pPr>
            <a:r>
              <a:rPr lang="en-US" dirty="0"/>
              <a:t>Much like the untracked key in the cache section, </a:t>
            </a:r>
            <a:r>
              <a:rPr lang="en-US" dirty="0" err="1"/>
              <a:t>artifacts:untracked</a:t>
            </a:r>
            <a:r>
              <a:rPr lang="en-US" dirty="0"/>
              <a:t> is a </a:t>
            </a:r>
            <a:r>
              <a:rPr lang="en-US" dirty="0" err="1"/>
              <a:t>boolean</a:t>
            </a:r>
            <a:r>
              <a:rPr lang="en-US" dirty="0"/>
              <a:t> variable that can be set to true in order to collect all untracked files and upload them as artifacts.</a:t>
            </a:r>
          </a:p>
        </p:txBody>
      </p:sp>
      <p:sp>
        <p:nvSpPr>
          <p:cNvPr id="4" name="TextBox 3">
            <a:extLst>
              <a:ext uri="{FF2B5EF4-FFF2-40B4-BE49-F238E27FC236}">
                <a16:creationId xmlns:a16="http://schemas.microsoft.com/office/drawing/2014/main" id="{EBC8DCE9-A950-E9CB-52BA-C0F0486C3310}"/>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4181683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7280-FF1B-C4DB-6C0E-611006723CB2}"/>
              </a:ext>
            </a:extLst>
          </p:cNvPr>
          <p:cNvSpPr>
            <a:spLocks noGrp="1"/>
          </p:cNvSpPr>
          <p:nvPr>
            <p:ph type="title"/>
          </p:nvPr>
        </p:nvSpPr>
        <p:spPr/>
        <p:txBody>
          <a:bodyPr/>
          <a:lstStyle/>
          <a:p>
            <a:r>
              <a:rPr lang="en-US" dirty="0"/>
              <a:t>artifacts - when</a:t>
            </a:r>
          </a:p>
        </p:txBody>
      </p:sp>
      <p:sp>
        <p:nvSpPr>
          <p:cNvPr id="3" name="Content Placeholder 2">
            <a:extLst>
              <a:ext uri="{FF2B5EF4-FFF2-40B4-BE49-F238E27FC236}">
                <a16:creationId xmlns:a16="http://schemas.microsoft.com/office/drawing/2014/main" id="{771CE7EC-8A85-058D-FF5E-BCFFA663AA2B}"/>
              </a:ext>
            </a:extLst>
          </p:cNvPr>
          <p:cNvSpPr>
            <a:spLocks noGrp="1"/>
          </p:cNvSpPr>
          <p:nvPr>
            <p:ph idx="1"/>
          </p:nvPr>
        </p:nvSpPr>
        <p:spPr/>
        <p:txBody>
          <a:bodyPr>
            <a:normAutofit/>
          </a:bodyPr>
          <a:lstStyle/>
          <a:p>
            <a:pPr marL="0" indent="0">
              <a:buNone/>
            </a:pPr>
            <a:r>
              <a:rPr lang="en-US" dirty="0"/>
              <a:t>The when key can have one of three different values and controls under what circumstances artifacts are uploaded: </a:t>
            </a:r>
          </a:p>
          <a:p>
            <a:pPr marL="0" indent="0">
              <a:buNone/>
            </a:pPr>
            <a:r>
              <a:rPr lang="en-US" dirty="0" err="1"/>
              <a:t>on_success</a:t>
            </a:r>
            <a:r>
              <a:rPr lang="en-US" dirty="0"/>
              <a:t>: Only upload artifacts when the job is successful (default). </a:t>
            </a:r>
          </a:p>
          <a:p>
            <a:pPr marL="0" indent="0">
              <a:buNone/>
            </a:pPr>
            <a:r>
              <a:rPr lang="en-US" dirty="0" err="1"/>
              <a:t>on_failure</a:t>
            </a:r>
            <a:r>
              <a:rPr lang="en-US" dirty="0"/>
              <a:t>: Only upload artifacts when the job fails. This is useful if you want to examine failed builds.</a:t>
            </a:r>
          </a:p>
          <a:p>
            <a:pPr marL="0" indent="0">
              <a:buNone/>
            </a:pPr>
            <a:r>
              <a:rPr lang="en-US" dirty="0"/>
              <a:t>always: Upload artifacts, regardless of whether the job succeeds or not.</a:t>
            </a:r>
          </a:p>
          <a:p>
            <a:pPr marL="0" indent="0">
              <a:buNone/>
            </a:pPr>
            <a:endParaRPr lang="en-US" dirty="0"/>
          </a:p>
        </p:txBody>
      </p:sp>
      <p:sp>
        <p:nvSpPr>
          <p:cNvPr id="4" name="TextBox 3">
            <a:extLst>
              <a:ext uri="{FF2B5EF4-FFF2-40B4-BE49-F238E27FC236}">
                <a16:creationId xmlns:a16="http://schemas.microsoft.com/office/drawing/2014/main" id="{6B0C1535-AEA4-9BC5-344F-6E2F4BF6540B}"/>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6135937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6D13-6867-C31D-E09B-852C5074EFAF}"/>
              </a:ext>
            </a:extLst>
          </p:cNvPr>
          <p:cNvSpPr>
            <a:spLocks noGrp="1"/>
          </p:cNvSpPr>
          <p:nvPr>
            <p:ph type="title"/>
          </p:nvPr>
        </p:nvSpPr>
        <p:spPr/>
        <p:txBody>
          <a:bodyPr/>
          <a:lstStyle/>
          <a:p>
            <a:r>
              <a:rPr lang="en-US" dirty="0"/>
              <a:t>artifacts – </a:t>
            </a:r>
            <a:r>
              <a:rPr lang="en-US" dirty="0" err="1"/>
              <a:t>expire_in</a:t>
            </a:r>
            <a:endParaRPr lang="en-US" dirty="0"/>
          </a:p>
        </p:txBody>
      </p:sp>
      <p:sp>
        <p:nvSpPr>
          <p:cNvPr id="3" name="Content Placeholder 2">
            <a:extLst>
              <a:ext uri="{FF2B5EF4-FFF2-40B4-BE49-F238E27FC236}">
                <a16:creationId xmlns:a16="http://schemas.microsoft.com/office/drawing/2014/main" id="{6478FAF7-EFAD-9F67-7840-35E30C90DD80}"/>
              </a:ext>
            </a:extLst>
          </p:cNvPr>
          <p:cNvSpPr>
            <a:spLocks noGrp="1"/>
          </p:cNvSpPr>
          <p:nvPr>
            <p:ph idx="1"/>
          </p:nvPr>
        </p:nvSpPr>
        <p:spPr/>
        <p:txBody>
          <a:bodyPr>
            <a:normAutofit fontScale="92500" lnSpcReduction="20000"/>
          </a:bodyPr>
          <a:lstStyle/>
          <a:p>
            <a:pPr marL="0" indent="0">
              <a:buNone/>
            </a:pPr>
            <a:r>
              <a:rPr lang="en-US" dirty="0"/>
              <a:t>The </a:t>
            </a:r>
            <a:r>
              <a:rPr lang="en-US" dirty="0" err="1"/>
              <a:t>expire_in</a:t>
            </a:r>
            <a:r>
              <a:rPr lang="en-US" dirty="0"/>
              <a:t> sub-parameter is provided with a string defining how long artifacts should be kept for in the GitLab instance. If this is not specified, it defaults to the instance setting, which is 30 days by default for self-hosted GitLab or forever for </a:t>
            </a:r>
            <a:r>
              <a:rPr lang="en-US" dirty="0" err="1"/>
              <a:t>GitLab.com</a:t>
            </a:r>
            <a:r>
              <a:rPr lang="en-US" dirty="0"/>
              <a:t> projects. Some examples of strings that you can provide include the following:</a:t>
            </a:r>
          </a:p>
          <a:p>
            <a:pPr marL="0" indent="0">
              <a:buNone/>
            </a:pPr>
            <a:r>
              <a:rPr lang="en-US" dirty="0"/>
              <a:t>42 weeks</a:t>
            </a:r>
          </a:p>
          <a:p>
            <a:pPr marL="0" indent="0">
              <a:buNone/>
            </a:pPr>
            <a:r>
              <a:rPr lang="en-US" dirty="0"/>
              <a:t>42 days </a:t>
            </a:r>
          </a:p>
          <a:p>
            <a:pPr marL="0" indent="0">
              <a:buNone/>
            </a:pPr>
            <a:r>
              <a:rPr lang="en-US" dirty="0"/>
              <a:t>42 mins 42 secs</a:t>
            </a:r>
          </a:p>
          <a:p>
            <a:pPr marL="0" indent="0">
              <a:buNone/>
            </a:pPr>
            <a:r>
              <a:rPr lang="en-US" dirty="0"/>
              <a:t>2 </a:t>
            </a:r>
            <a:r>
              <a:rPr lang="en-US" dirty="0" err="1"/>
              <a:t>mos</a:t>
            </a:r>
            <a:r>
              <a:rPr lang="en-US" dirty="0"/>
              <a:t> 1 day</a:t>
            </a:r>
          </a:p>
          <a:p>
            <a:pPr marL="0" indent="0">
              <a:buNone/>
            </a:pPr>
            <a:r>
              <a:rPr lang="en-US" dirty="0"/>
              <a:t>42 years 6 </a:t>
            </a:r>
            <a:r>
              <a:rPr lang="en-US" dirty="0" err="1"/>
              <a:t>mos</a:t>
            </a:r>
            <a:r>
              <a:rPr lang="en-US" dirty="0"/>
              <a:t> 6 </a:t>
            </a:r>
            <a:r>
              <a:rPr lang="en-US" dirty="0" err="1"/>
              <a:t>hrs</a:t>
            </a:r>
            <a:endParaRPr lang="en-US" dirty="0"/>
          </a:p>
          <a:p>
            <a:pPr marL="0" indent="0">
              <a:buNone/>
            </a:pPr>
            <a:r>
              <a:rPr lang="en-US" dirty="0"/>
              <a:t>1 week and 2 days</a:t>
            </a:r>
          </a:p>
        </p:txBody>
      </p:sp>
      <p:sp>
        <p:nvSpPr>
          <p:cNvPr id="4" name="TextBox 3">
            <a:extLst>
              <a:ext uri="{FF2B5EF4-FFF2-40B4-BE49-F238E27FC236}">
                <a16:creationId xmlns:a16="http://schemas.microsoft.com/office/drawing/2014/main" id="{9FCEFCC2-BEB5-A4C8-40DB-D58FEDFD4129}"/>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3776143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133D-D93A-DABC-4873-A074640E774F}"/>
              </a:ext>
            </a:extLst>
          </p:cNvPr>
          <p:cNvSpPr>
            <a:spLocks noGrp="1"/>
          </p:cNvSpPr>
          <p:nvPr>
            <p:ph type="title"/>
          </p:nvPr>
        </p:nvSpPr>
        <p:spPr/>
        <p:txBody>
          <a:bodyPr/>
          <a:lstStyle/>
          <a:p>
            <a:r>
              <a:rPr lang="en-US" dirty="0"/>
              <a:t>The variables parameter</a:t>
            </a:r>
          </a:p>
        </p:txBody>
      </p:sp>
      <p:sp>
        <p:nvSpPr>
          <p:cNvPr id="3" name="Content Placeholder 2">
            <a:extLst>
              <a:ext uri="{FF2B5EF4-FFF2-40B4-BE49-F238E27FC236}">
                <a16:creationId xmlns:a16="http://schemas.microsoft.com/office/drawing/2014/main" id="{887CF6BD-80C8-2CFE-0791-5A6E3ED2BA0D}"/>
              </a:ext>
            </a:extLst>
          </p:cNvPr>
          <p:cNvSpPr>
            <a:spLocks noGrp="1"/>
          </p:cNvSpPr>
          <p:nvPr>
            <p:ph idx="1"/>
          </p:nvPr>
        </p:nvSpPr>
        <p:spPr/>
        <p:txBody>
          <a:bodyPr>
            <a:normAutofit fontScale="92500"/>
          </a:bodyPr>
          <a:lstStyle/>
          <a:p>
            <a:pPr marL="0" indent="0">
              <a:buNone/>
            </a:pPr>
            <a:r>
              <a:rPr lang="en-US" dirty="0"/>
              <a:t>You can store variables per job or globally using the variables keyword. The value for variables should be an array of key/value pairs that can be represented by strings or integers (for both key and value), although typically the key will be an all-capitalized string for ease of recognition.</a:t>
            </a:r>
          </a:p>
          <a:p>
            <a:pPr marL="0" indent="0">
              <a:buNone/>
            </a:pPr>
            <a:r>
              <a:rPr lang="en-US" dirty="0"/>
              <a:t> Locally defined variables will override their globally defined counterparts, but to have a job run with no access to globally defined variables, you should redeclare it with an empty array like so:</a:t>
            </a:r>
          </a:p>
          <a:p>
            <a:pPr marL="0" indent="0">
              <a:buNone/>
            </a:pPr>
            <a:r>
              <a:rPr lang="en-US" dirty="0"/>
              <a:t> </a:t>
            </a:r>
            <a:r>
              <a:rPr lang="en-US" dirty="0" err="1"/>
              <a:t>cool_job_name</a:t>
            </a:r>
            <a:r>
              <a:rPr lang="en-US" dirty="0"/>
              <a:t>:</a:t>
            </a:r>
          </a:p>
          <a:p>
            <a:pPr marL="0" indent="0">
              <a:buNone/>
            </a:pPr>
            <a:r>
              <a:rPr lang="en-US" dirty="0"/>
              <a:t>  variables: {}</a:t>
            </a:r>
          </a:p>
        </p:txBody>
      </p:sp>
      <p:sp>
        <p:nvSpPr>
          <p:cNvPr id="4" name="TextBox 3">
            <a:extLst>
              <a:ext uri="{FF2B5EF4-FFF2-40B4-BE49-F238E27FC236}">
                <a16:creationId xmlns:a16="http://schemas.microsoft.com/office/drawing/2014/main" id="{74607366-C049-DA15-3F3B-0FBB0A9274F5}"/>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7314707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C1DF-9A46-EF80-5A20-8705EE060706}"/>
              </a:ext>
            </a:extLst>
          </p:cNvPr>
          <p:cNvSpPr>
            <a:spLocks noGrp="1"/>
          </p:cNvSpPr>
          <p:nvPr>
            <p:ph type="title"/>
          </p:nvPr>
        </p:nvSpPr>
        <p:spPr/>
        <p:txBody>
          <a:bodyPr/>
          <a:lstStyle/>
          <a:p>
            <a:r>
              <a:rPr lang="en-US" dirty="0"/>
              <a:t>Other parameters</a:t>
            </a:r>
          </a:p>
        </p:txBody>
      </p:sp>
      <p:sp>
        <p:nvSpPr>
          <p:cNvPr id="3" name="Content Placeholder 2">
            <a:extLst>
              <a:ext uri="{FF2B5EF4-FFF2-40B4-BE49-F238E27FC236}">
                <a16:creationId xmlns:a16="http://schemas.microsoft.com/office/drawing/2014/main" id="{16568FCB-38CA-65AE-34C2-5E4408DC8C1E}"/>
              </a:ext>
            </a:extLst>
          </p:cNvPr>
          <p:cNvSpPr>
            <a:spLocks noGrp="1"/>
          </p:cNvSpPr>
          <p:nvPr>
            <p:ph idx="1"/>
          </p:nvPr>
        </p:nvSpPr>
        <p:spPr/>
        <p:txBody>
          <a:bodyPr>
            <a:normAutofit/>
          </a:bodyPr>
          <a:lstStyle/>
          <a:p>
            <a:pPr marL="0" indent="0">
              <a:buNone/>
            </a:pPr>
            <a:r>
              <a:rPr lang="en-US" dirty="0"/>
              <a:t>So far, we've covered the majority of the parameters that are available to jobs, including a bunch of ones that can be used at the top level to apply to all jobs. It's worth noting that there are other ones such as dependencies, coverage, and so on that are beyond the scope of this presentation, but can be found in the GitLab CI documentation online.</a:t>
            </a:r>
          </a:p>
          <a:p>
            <a:pPr marL="0" indent="0">
              <a:buNone/>
            </a:pPr>
            <a:endParaRPr lang="en-US" dirty="0"/>
          </a:p>
        </p:txBody>
      </p:sp>
      <p:sp>
        <p:nvSpPr>
          <p:cNvPr id="4" name="TextBox 3">
            <a:extLst>
              <a:ext uri="{FF2B5EF4-FFF2-40B4-BE49-F238E27FC236}">
                <a16:creationId xmlns:a16="http://schemas.microsoft.com/office/drawing/2014/main" id="{579AE7DD-62EE-4C4E-0220-00DB3C35510E}"/>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832349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E1247D-7FD9-470C-FF7E-5E4BFAED5745}"/>
              </a:ext>
            </a:extLst>
          </p:cNvPr>
          <p:cNvSpPr>
            <a:spLocks noGrp="1"/>
          </p:cNvSpPr>
          <p:nvPr>
            <p:ph idx="1"/>
          </p:nvPr>
        </p:nvSpPr>
        <p:spPr>
          <a:xfrm>
            <a:off x="680321" y="2345582"/>
            <a:ext cx="9613861" cy="4177138"/>
          </a:xfrm>
        </p:spPr>
        <p:txBody>
          <a:bodyPr>
            <a:normAutofit fontScale="25000" lnSpcReduction="20000"/>
          </a:bodyPr>
          <a:lstStyle/>
          <a:p>
            <a:r>
              <a:rPr lang="en-US" sz="7400" dirty="0">
                <a:latin typeface="Courier New" panose="02070309020205020404" pitchFamily="49" charset="0"/>
                <a:cs typeface="Courier New" panose="02070309020205020404" pitchFamily="49" charset="0"/>
              </a:rPr>
              <a:t>If you run git checkout - &lt;file-name&gt;  </a:t>
            </a:r>
          </a:p>
          <a:p>
            <a:pPr marL="0" indent="0">
              <a:buNone/>
            </a:pPr>
            <a:r>
              <a:rPr lang="en-US" sz="7400" dirty="0">
                <a:solidFill>
                  <a:schemeClr val="bg1"/>
                </a:solidFill>
                <a:latin typeface="Courier New" panose="02070309020205020404" pitchFamily="49" charset="0"/>
                <a:cs typeface="Courier New" panose="02070309020205020404" pitchFamily="49" charset="0"/>
              </a:rPr>
              <a:t># This will revert file back to the status at the last point. This only works on files that have already been saved and committed to Git.</a:t>
            </a:r>
            <a:endParaRPr lang="en-US" sz="7400" dirty="0">
              <a:solidFill>
                <a:schemeClr val="bg1"/>
              </a:solidFill>
              <a:highlight>
                <a:srgbClr val="00FF00"/>
              </a:highlight>
              <a:latin typeface="Courier New" panose="02070309020205020404" pitchFamily="49" charset="0"/>
              <a:cs typeface="Courier New" panose="02070309020205020404" pitchFamily="49" charset="0"/>
            </a:endParaRPr>
          </a:p>
          <a:p>
            <a:r>
              <a:rPr lang="en-US" sz="7400" dirty="0">
                <a:latin typeface="Courier New" panose="02070309020205020404" pitchFamily="49" charset="0"/>
                <a:cs typeface="Courier New" panose="02070309020205020404" pitchFamily="49" charset="0"/>
              </a:rPr>
              <a:t>Git merge branch-name-to-merge</a:t>
            </a:r>
          </a:p>
          <a:p>
            <a:r>
              <a:rPr lang="en-US" sz="7400" dirty="0">
                <a:latin typeface="Courier New" panose="02070309020205020404" pitchFamily="49" charset="0"/>
                <a:cs typeface="Courier New" panose="02070309020205020404" pitchFamily="49" charset="0"/>
              </a:rPr>
              <a:t>git checkout main</a:t>
            </a:r>
          </a:p>
          <a:p>
            <a:r>
              <a:rPr lang="en-US" sz="7400" dirty="0">
                <a:latin typeface="Courier New" panose="02070309020205020404" pitchFamily="49" charset="0"/>
                <a:cs typeface="Courier New" panose="02070309020205020404" pitchFamily="49" charset="0"/>
              </a:rPr>
              <a:t>git merge hotfix</a:t>
            </a:r>
          </a:p>
          <a:p>
            <a:r>
              <a:rPr lang="en-US" sz="7400" dirty="0">
                <a:solidFill>
                  <a:srgbClr val="000000"/>
                </a:solidFill>
                <a:effectLst/>
                <a:latin typeface="Courier New" panose="02070309020205020404" pitchFamily="49" charset="0"/>
                <a:cs typeface="Courier New" panose="02070309020205020404" pitchFamily="49" charset="0"/>
              </a:rPr>
              <a:t>GitLab </a:t>
            </a:r>
          </a:p>
          <a:p>
            <a:r>
              <a:rPr lang="en-US" sz="7400" dirty="0">
                <a:solidFill>
                  <a:srgbClr val="000000"/>
                </a:solidFill>
                <a:effectLst/>
                <a:latin typeface="Courier New" panose="02070309020205020404" pitchFamily="49" charset="0"/>
                <a:cs typeface="Courier New" panose="02070309020205020404" pitchFamily="49" charset="0"/>
              </a:rPr>
              <a:t>1. Create branch in </a:t>
            </a:r>
            <a:r>
              <a:rPr lang="en-US" sz="7400" dirty="0" err="1">
                <a:solidFill>
                  <a:srgbClr val="000000"/>
                </a:solidFill>
                <a:effectLst/>
                <a:latin typeface="Courier New" panose="02070309020205020404" pitchFamily="49" charset="0"/>
                <a:cs typeface="Courier New" panose="02070309020205020404" pitchFamily="49" charset="0"/>
              </a:rPr>
              <a:t>gitlab</a:t>
            </a:r>
            <a:endParaRPr lang="en-US" sz="7400" dirty="0">
              <a:solidFill>
                <a:srgbClr val="000000"/>
              </a:solidFill>
              <a:effectLst/>
              <a:latin typeface="Courier New" panose="02070309020205020404" pitchFamily="49" charset="0"/>
              <a:cs typeface="Courier New" panose="02070309020205020404" pitchFamily="49" charset="0"/>
            </a:endParaRPr>
          </a:p>
          <a:p>
            <a:r>
              <a:rPr lang="en-US" sz="7400" dirty="0">
                <a:solidFill>
                  <a:srgbClr val="000000"/>
                </a:solidFill>
                <a:effectLst/>
                <a:latin typeface="Courier New" panose="02070309020205020404" pitchFamily="49" charset="0"/>
                <a:cs typeface="Courier New" panose="02070309020205020404" pitchFamily="49" charset="0"/>
              </a:rPr>
              <a:t>2. git fetch</a:t>
            </a:r>
          </a:p>
          <a:p>
            <a:r>
              <a:rPr lang="en-US" sz="7400" dirty="0">
                <a:solidFill>
                  <a:srgbClr val="000000"/>
                </a:solidFill>
                <a:effectLst/>
                <a:latin typeface="Courier New" panose="02070309020205020404" pitchFamily="49" charset="0"/>
                <a:cs typeface="Courier New" panose="02070309020205020404" pitchFamily="49" charset="0"/>
              </a:rPr>
              <a:t>3. Git checkout issue-1</a:t>
            </a:r>
          </a:p>
          <a:p>
            <a:r>
              <a:rPr lang="en-US" sz="7400" dirty="0">
                <a:solidFill>
                  <a:srgbClr val="000000"/>
                </a:solidFill>
                <a:effectLst/>
                <a:latin typeface="Courier New" panose="02070309020205020404" pitchFamily="49" charset="0"/>
                <a:cs typeface="Courier New" panose="02070309020205020404" pitchFamily="49" charset="0"/>
              </a:rPr>
              <a:t>4. Git merge main issue-1</a:t>
            </a:r>
          </a:p>
          <a:p>
            <a:r>
              <a:rPr lang="en-US" sz="7400" dirty="0">
                <a:solidFill>
                  <a:srgbClr val="000000"/>
                </a:solidFill>
                <a:effectLst/>
                <a:latin typeface="Courier New" panose="02070309020205020404" pitchFamily="49" charset="0"/>
                <a:cs typeface="Courier New" panose="02070309020205020404" pitchFamily="49" charset="0"/>
              </a:rPr>
              <a:t>5. Git push</a:t>
            </a:r>
          </a:p>
          <a:p>
            <a:pPr marL="0" indent="0">
              <a:buNone/>
            </a:pPr>
            <a:br>
              <a:rPr lang="en-US" dirty="0">
                <a:solidFill>
                  <a:srgbClr val="000000"/>
                </a:solidFill>
                <a:effectLst/>
                <a:latin typeface="Courier New" panose="02070309020205020404" pitchFamily="49" charset="0"/>
              </a:rPr>
            </a:br>
            <a:endParaRPr lang="en-US" dirty="0">
              <a:solidFill>
                <a:srgbClr val="000000"/>
              </a:solidFill>
              <a:effectLst/>
              <a:latin typeface="Courier New" panose="02070309020205020404" pitchFamily="49" charset="0"/>
            </a:endParaRPr>
          </a:p>
          <a:p>
            <a:endParaRPr lang="en-US" dirty="0"/>
          </a:p>
        </p:txBody>
      </p:sp>
      <p:sp>
        <p:nvSpPr>
          <p:cNvPr id="5" name="Title 4">
            <a:extLst>
              <a:ext uri="{FF2B5EF4-FFF2-40B4-BE49-F238E27FC236}">
                <a16:creationId xmlns:a16="http://schemas.microsoft.com/office/drawing/2014/main" id="{8FD02088-BB37-B277-870E-3550A8D38522}"/>
              </a:ext>
            </a:extLst>
          </p:cNvPr>
          <p:cNvSpPr>
            <a:spLocks noGrp="1"/>
          </p:cNvSpPr>
          <p:nvPr>
            <p:ph type="title"/>
          </p:nvPr>
        </p:nvSpPr>
        <p:spPr/>
        <p:txBody>
          <a:bodyPr/>
          <a:lstStyle/>
          <a:p>
            <a:r>
              <a:rPr lang="en-US" dirty="0"/>
              <a:t>Git commands</a:t>
            </a:r>
          </a:p>
        </p:txBody>
      </p:sp>
      <p:sp>
        <p:nvSpPr>
          <p:cNvPr id="2" name="TextBox 1">
            <a:extLst>
              <a:ext uri="{FF2B5EF4-FFF2-40B4-BE49-F238E27FC236}">
                <a16:creationId xmlns:a16="http://schemas.microsoft.com/office/drawing/2014/main" id="{A202CC09-7C98-0EA9-9CF9-CD496EE1EB2E}"/>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7805022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5AAA-7F62-3A40-297C-6AE41E61D174}"/>
              </a:ext>
            </a:extLst>
          </p:cNvPr>
          <p:cNvSpPr>
            <a:spLocks noGrp="1"/>
          </p:cNvSpPr>
          <p:nvPr>
            <p:ph type="title"/>
          </p:nvPr>
        </p:nvSpPr>
        <p:spPr/>
        <p:txBody>
          <a:bodyPr/>
          <a:lstStyle/>
          <a:p>
            <a:r>
              <a:rPr lang="en-US" dirty="0"/>
              <a:t>Advanced .</a:t>
            </a:r>
            <a:r>
              <a:rPr lang="en-US" dirty="0" err="1"/>
              <a:t>gitlab-ci.yml</a:t>
            </a:r>
            <a:endParaRPr lang="en-US" dirty="0"/>
          </a:p>
        </p:txBody>
      </p:sp>
      <p:sp>
        <p:nvSpPr>
          <p:cNvPr id="3" name="Content Placeholder 2">
            <a:extLst>
              <a:ext uri="{FF2B5EF4-FFF2-40B4-BE49-F238E27FC236}">
                <a16:creationId xmlns:a16="http://schemas.microsoft.com/office/drawing/2014/main" id="{A90CAC1B-BCFB-8818-D185-8F52056828EC}"/>
              </a:ext>
            </a:extLst>
          </p:cNvPr>
          <p:cNvSpPr>
            <a:spLocks noGrp="1"/>
          </p:cNvSpPr>
          <p:nvPr>
            <p:ph idx="1"/>
          </p:nvPr>
        </p:nvSpPr>
        <p:spPr/>
        <p:txBody>
          <a:bodyPr>
            <a:normAutofit lnSpcReduction="10000"/>
          </a:bodyPr>
          <a:lstStyle/>
          <a:p>
            <a:pPr marL="0" indent="0">
              <a:buNone/>
            </a:pPr>
            <a:r>
              <a:rPr lang="en-US" dirty="0"/>
              <a:t>image: </a:t>
            </a:r>
            <a:r>
              <a:rPr lang="en-US" dirty="0" err="1"/>
              <a:t>bitnami</a:t>
            </a:r>
            <a:r>
              <a:rPr lang="en-US" dirty="0"/>
              <a:t>/</a:t>
            </a:r>
            <a:r>
              <a:rPr lang="en-US" dirty="0" err="1"/>
              <a:t>laravel:latest</a:t>
            </a:r>
            <a:endParaRPr lang="en-US" dirty="0"/>
          </a:p>
          <a:p>
            <a:pPr marL="0" indent="0">
              <a:buNone/>
            </a:pPr>
            <a:r>
              <a:rPr lang="en-US" dirty="0"/>
              <a:t> services:</a:t>
            </a:r>
          </a:p>
          <a:p>
            <a:pPr marL="0" indent="0">
              <a:buNone/>
            </a:pPr>
            <a:r>
              <a:rPr lang="en-US" dirty="0"/>
              <a:t>  - postgres:9.6</a:t>
            </a:r>
          </a:p>
          <a:p>
            <a:pPr marL="0" indent="0">
              <a:buNone/>
            </a:pPr>
            <a:r>
              <a:rPr lang="en-US" dirty="0"/>
              <a:t> variables:</a:t>
            </a:r>
          </a:p>
          <a:p>
            <a:pPr marL="0" indent="0">
              <a:buNone/>
            </a:pPr>
            <a:r>
              <a:rPr lang="en-US" dirty="0"/>
              <a:t>  POSTGRES_DATABASE: </a:t>
            </a:r>
            <a:r>
              <a:rPr lang="en-US" dirty="0" err="1"/>
              <a:t>postgres</a:t>
            </a:r>
            <a:endParaRPr lang="en-US" dirty="0"/>
          </a:p>
          <a:p>
            <a:pPr marL="0" indent="0">
              <a:buNone/>
            </a:pPr>
            <a:r>
              <a:rPr lang="en-US" dirty="0"/>
              <a:t>  POSTGRES_PASSWORD: password</a:t>
            </a:r>
          </a:p>
          <a:p>
            <a:pPr marL="0" indent="0">
              <a:buNone/>
            </a:pPr>
            <a:r>
              <a:rPr lang="en-US" dirty="0"/>
              <a:t>  DB_HOST: </a:t>
            </a:r>
            <a:r>
              <a:rPr lang="en-US" dirty="0" err="1"/>
              <a:t>postgres</a:t>
            </a:r>
            <a:endParaRPr lang="en-US" dirty="0"/>
          </a:p>
          <a:p>
            <a:pPr marL="0" indent="0">
              <a:buNone/>
            </a:pPr>
            <a:r>
              <a:rPr lang="en-US" dirty="0"/>
              <a:t>  DB_USERNAME: root</a:t>
            </a:r>
          </a:p>
          <a:p>
            <a:pPr marL="0" indent="0">
              <a:buNone/>
            </a:pPr>
            <a:endParaRPr lang="en-US" dirty="0"/>
          </a:p>
        </p:txBody>
      </p:sp>
      <p:sp>
        <p:nvSpPr>
          <p:cNvPr id="4" name="TextBox 3">
            <a:extLst>
              <a:ext uri="{FF2B5EF4-FFF2-40B4-BE49-F238E27FC236}">
                <a16:creationId xmlns:a16="http://schemas.microsoft.com/office/drawing/2014/main" id="{766E12D8-C003-FF50-6B68-CF793992B074}"/>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7812056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D3F0-897E-A50D-ED1F-178BAEF20C30}"/>
              </a:ext>
            </a:extLst>
          </p:cNvPr>
          <p:cNvSpPr>
            <a:spLocks noGrp="1"/>
          </p:cNvSpPr>
          <p:nvPr>
            <p:ph type="title"/>
          </p:nvPr>
        </p:nvSpPr>
        <p:spPr/>
        <p:txBody>
          <a:bodyPr/>
          <a:lstStyle/>
          <a:p>
            <a:r>
              <a:rPr lang="en-US" dirty="0"/>
              <a:t>Advanced .</a:t>
            </a:r>
            <a:r>
              <a:rPr lang="en-US" dirty="0" err="1"/>
              <a:t>gitlab-ci.yml</a:t>
            </a:r>
            <a:r>
              <a:rPr lang="en-US" dirty="0"/>
              <a:t> – cont.</a:t>
            </a:r>
          </a:p>
        </p:txBody>
      </p:sp>
      <p:sp>
        <p:nvSpPr>
          <p:cNvPr id="3" name="Content Placeholder 2">
            <a:extLst>
              <a:ext uri="{FF2B5EF4-FFF2-40B4-BE49-F238E27FC236}">
                <a16:creationId xmlns:a16="http://schemas.microsoft.com/office/drawing/2014/main" id="{67523F66-116E-511A-E3EA-984595E26779}"/>
              </a:ext>
            </a:extLst>
          </p:cNvPr>
          <p:cNvSpPr>
            <a:spLocks noGrp="1"/>
          </p:cNvSpPr>
          <p:nvPr>
            <p:ph idx="1"/>
          </p:nvPr>
        </p:nvSpPr>
        <p:spPr/>
        <p:txBody>
          <a:bodyPr>
            <a:normAutofit fontScale="55000" lnSpcReduction="20000"/>
          </a:bodyPr>
          <a:lstStyle/>
          <a:p>
            <a:pPr marL="0" indent="0">
              <a:buNone/>
            </a:pPr>
            <a:r>
              <a:rPr lang="en-US" dirty="0"/>
              <a:t>stages:</a:t>
            </a:r>
          </a:p>
          <a:p>
            <a:pPr marL="0" indent="0">
              <a:buNone/>
            </a:pPr>
            <a:r>
              <a:rPr lang="en-US" dirty="0"/>
              <a:t>  - test</a:t>
            </a:r>
          </a:p>
          <a:p>
            <a:pPr marL="0" indent="0">
              <a:buNone/>
            </a:pPr>
            <a:r>
              <a:rPr lang="en-US" dirty="0"/>
              <a:t>  - package</a:t>
            </a:r>
          </a:p>
          <a:p>
            <a:pPr marL="0" indent="0">
              <a:buNone/>
            </a:pPr>
            <a:r>
              <a:rPr lang="en-US" dirty="0"/>
              <a:t>  - deploy</a:t>
            </a:r>
          </a:p>
          <a:p>
            <a:pPr marL="0" indent="0">
              <a:buNone/>
            </a:pPr>
            <a:r>
              <a:rPr lang="en-US" dirty="0"/>
              <a:t> </a:t>
            </a:r>
            <a:r>
              <a:rPr lang="en-US" dirty="0" err="1"/>
              <a:t>php_unit_test</a:t>
            </a:r>
            <a:r>
              <a:rPr lang="en-US" dirty="0"/>
              <a:t>:</a:t>
            </a:r>
          </a:p>
          <a:p>
            <a:pPr marL="0" indent="0">
              <a:buNone/>
            </a:pPr>
            <a:r>
              <a:rPr lang="en-US" dirty="0"/>
              <a:t>  stage: test</a:t>
            </a:r>
          </a:p>
          <a:p>
            <a:pPr marL="0" indent="0">
              <a:buNone/>
            </a:pPr>
            <a:r>
              <a:rPr lang="en-US" dirty="0"/>
              <a:t>  script:</a:t>
            </a:r>
          </a:p>
          <a:p>
            <a:pPr marL="0" indent="0">
              <a:buNone/>
            </a:pPr>
            <a:r>
              <a:rPr lang="en-US" dirty="0"/>
              <a:t>    - cp .</a:t>
            </a:r>
            <a:r>
              <a:rPr lang="en-US" dirty="0" err="1"/>
              <a:t>env.example</a:t>
            </a:r>
            <a:r>
              <a:rPr lang="en-US" dirty="0"/>
              <a:t> .env</a:t>
            </a:r>
          </a:p>
          <a:p>
            <a:pPr marL="0" indent="0">
              <a:buNone/>
            </a:pPr>
            <a:r>
              <a:rPr lang="en-US" dirty="0"/>
              <a:t>    - composer install</a:t>
            </a:r>
          </a:p>
          <a:p>
            <a:pPr marL="0" indent="0">
              <a:buNone/>
            </a:pPr>
            <a:r>
              <a:rPr lang="en-US" dirty="0"/>
              <a:t>    - </a:t>
            </a:r>
            <a:r>
              <a:rPr lang="en-US" dirty="0" err="1"/>
              <a:t>php</a:t>
            </a:r>
            <a:r>
              <a:rPr lang="en-US" dirty="0"/>
              <a:t> artisan </a:t>
            </a:r>
            <a:r>
              <a:rPr lang="en-US" dirty="0" err="1"/>
              <a:t>key:generate</a:t>
            </a:r>
            <a:endParaRPr lang="en-US" dirty="0"/>
          </a:p>
          <a:p>
            <a:pPr marL="0" indent="0">
              <a:buNone/>
            </a:pPr>
            <a:r>
              <a:rPr lang="en-US" dirty="0"/>
              <a:t>    - </a:t>
            </a:r>
            <a:r>
              <a:rPr lang="en-US" dirty="0" err="1"/>
              <a:t>php</a:t>
            </a:r>
            <a:r>
              <a:rPr lang="en-US" dirty="0"/>
              <a:t> artisan migrate</a:t>
            </a:r>
          </a:p>
          <a:p>
            <a:pPr marL="0" indent="0">
              <a:buNone/>
            </a:pPr>
            <a:r>
              <a:rPr lang="en-US" dirty="0"/>
              <a:t>    - vendor/bin/</a:t>
            </a:r>
            <a:r>
              <a:rPr lang="en-US" dirty="0" err="1"/>
              <a:t>phpunit</a:t>
            </a:r>
            <a:endParaRPr lang="en-US" dirty="0"/>
          </a:p>
          <a:p>
            <a:pPr marL="0" indent="0">
              <a:buNone/>
            </a:pPr>
            <a:r>
              <a:rPr lang="en-US" dirty="0"/>
              <a:t>  cache:</a:t>
            </a:r>
          </a:p>
          <a:p>
            <a:pPr marL="0" indent="0">
              <a:buNone/>
            </a:pPr>
            <a:endParaRPr lang="en-US" dirty="0"/>
          </a:p>
        </p:txBody>
      </p:sp>
      <p:sp>
        <p:nvSpPr>
          <p:cNvPr id="4" name="TextBox 3">
            <a:extLst>
              <a:ext uri="{FF2B5EF4-FFF2-40B4-BE49-F238E27FC236}">
                <a16:creationId xmlns:a16="http://schemas.microsoft.com/office/drawing/2014/main" id="{58B026B6-5896-2825-1923-4DA45B0DB736}"/>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7209471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69CB-0725-9279-F85C-12C9BEC45E1A}"/>
              </a:ext>
            </a:extLst>
          </p:cNvPr>
          <p:cNvSpPr>
            <a:spLocks noGrp="1"/>
          </p:cNvSpPr>
          <p:nvPr>
            <p:ph type="title"/>
          </p:nvPr>
        </p:nvSpPr>
        <p:spPr/>
        <p:txBody>
          <a:bodyPr/>
          <a:lstStyle/>
          <a:p>
            <a:r>
              <a:rPr lang="en-US" dirty="0"/>
              <a:t>Advanced .</a:t>
            </a:r>
            <a:r>
              <a:rPr lang="en-US" dirty="0" err="1"/>
              <a:t>gitlab-ci.yml</a:t>
            </a:r>
            <a:r>
              <a:rPr lang="en-US" dirty="0"/>
              <a:t> – cont.</a:t>
            </a:r>
          </a:p>
        </p:txBody>
      </p:sp>
      <p:sp>
        <p:nvSpPr>
          <p:cNvPr id="3" name="Content Placeholder 2">
            <a:extLst>
              <a:ext uri="{FF2B5EF4-FFF2-40B4-BE49-F238E27FC236}">
                <a16:creationId xmlns:a16="http://schemas.microsoft.com/office/drawing/2014/main" id="{7E3E9323-67CE-8A48-E4E2-A824B2058533}"/>
              </a:ext>
            </a:extLst>
          </p:cNvPr>
          <p:cNvSpPr>
            <a:spLocks noGrp="1"/>
          </p:cNvSpPr>
          <p:nvPr>
            <p:ph idx="1"/>
          </p:nvPr>
        </p:nvSpPr>
        <p:spPr/>
        <p:txBody>
          <a:bodyPr>
            <a:normAutofit fontScale="55000" lnSpcReduction="20000"/>
          </a:bodyPr>
          <a:lstStyle/>
          <a:p>
            <a:pPr marL="0" indent="0">
              <a:buNone/>
            </a:pPr>
            <a:r>
              <a:rPr lang="en-US" dirty="0"/>
              <a:t>key: composer</a:t>
            </a:r>
          </a:p>
          <a:p>
            <a:pPr marL="0" indent="0">
              <a:buNone/>
            </a:pPr>
            <a:r>
              <a:rPr lang="en-US" dirty="0"/>
              <a:t>    paths:</a:t>
            </a:r>
          </a:p>
          <a:p>
            <a:pPr marL="0" indent="0">
              <a:buNone/>
            </a:pPr>
            <a:r>
              <a:rPr lang="en-US" dirty="0"/>
              <a:t>      - vendor/</a:t>
            </a:r>
          </a:p>
          <a:p>
            <a:pPr marL="0" indent="0">
              <a:buNone/>
            </a:pPr>
            <a:r>
              <a:rPr lang="en-US" dirty="0"/>
              <a:t> </a:t>
            </a:r>
            <a:r>
              <a:rPr lang="en-US" dirty="0" err="1"/>
              <a:t>js_unit_test</a:t>
            </a:r>
            <a:r>
              <a:rPr lang="en-US" dirty="0"/>
              <a:t>:</a:t>
            </a:r>
          </a:p>
          <a:p>
            <a:pPr marL="0" indent="0">
              <a:buNone/>
            </a:pPr>
            <a:r>
              <a:rPr lang="en-US" dirty="0"/>
              <a:t>  stage: test</a:t>
            </a:r>
          </a:p>
          <a:p>
            <a:pPr marL="0" indent="0">
              <a:buNone/>
            </a:pPr>
            <a:r>
              <a:rPr lang="en-US" dirty="0"/>
              <a:t>  script:</a:t>
            </a:r>
          </a:p>
          <a:p>
            <a:pPr marL="0" indent="0">
              <a:buNone/>
            </a:pPr>
            <a:r>
              <a:rPr lang="en-US" dirty="0"/>
              <a:t>    - </a:t>
            </a:r>
            <a:r>
              <a:rPr lang="en-US" dirty="0" err="1"/>
              <a:t>npm</a:t>
            </a:r>
            <a:r>
              <a:rPr lang="en-US" dirty="0"/>
              <a:t> install</a:t>
            </a:r>
          </a:p>
          <a:p>
            <a:pPr marL="0" indent="0">
              <a:buNone/>
            </a:pPr>
            <a:r>
              <a:rPr lang="en-US" dirty="0"/>
              <a:t>    - </a:t>
            </a:r>
            <a:r>
              <a:rPr lang="en-US" dirty="0" err="1"/>
              <a:t>npm</a:t>
            </a:r>
            <a:r>
              <a:rPr lang="en-US" dirty="0"/>
              <a:t> run test</a:t>
            </a:r>
          </a:p>
          <a:p>
            <a:pPr marL="0" indent="0">
              <a:buNone/>
            </a:pPr>
            <a:r>
              <a:rPr lang="en-US" dirty="0"/>
              <a:t> </a:t>
            </a:r>
            <a:r>
              <a:rPr lang="en-US" dirty="0" err="1"/>
              <a:t>package_upload</a:t>
            </a:r>
            <a:r>
              <a:rPr lang="en-US" dirty="0"/>
              <a:t>:</a:t>
            </a:r>
          </a:p>
          <a:p>
            <a:pPr marL="0" indent="0">
              <a:buNone/>
            </a:pPr>
            <a:r>
              <a:rPr lang="en-US" dirty="0"/>
              <a:t>  stage: package</a:t>
            </a:r>
          </a:p>
          <a:p>
            <a:pPr marL="0" indent="0">
              <a:buNone/>
            </a:pPr>
            <a:r>
              <a:rPr lang="en-US" dirty="0"/>
              <a:t>  script:</a:t>
            </a:r>
          </a:p>
          <a:p>
            <a:pPr marL="0" indent="0">
              <a:buNone/>
            </a:pPr>
            <a:r>
              <a:rPr lang="en-US" dirty="0"/>
              <a:t>    - composer install</a:t>
            </a:r>
          </a:p>
          <a:p>
            <a:pPr marL="0" indent="0">
              <a:buNone/>
            </a:pPr>
            <a:r>
              <a:rPr lang="en-US" dirty="0"/>
              <a:t>    - </a:t>
            </a:r>
            <a:r>
              <a:rPr lang="en-US" dirty="0" err="1"/>
              <a:t>npm</a:t>
            </a:r>
            <a:r>
              <a:rPr lang="en-US" dirty="0"/>
              <a:t> install</a:t>
            </a:r>
          </a:p>
        </p:txBody>
      </p:sp>
      <p:sp>
        <p:nvSpPr>
          <p:cNvPr id="4" name="TextBox 3">
            <a:extLst>
              <a:ext uri="{FF2B5EF4-FFF2-40B4-BE49-F238E27FC236}">
                <a16:creationId xmlns:a16="http://schemas.microsoft.com/office/drawing/2014/main" id="{7A3DC869-F142-6F01-DEBD-443985763060}"/>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4747551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CD241-65F1-A696-C69C-6EE1C70E110D}"/>
              </a:ext>
            </a:extLst>
          </p:cNvPr>
          <p:cNvSpPr>
            <a:spLocks noGrp="1"/>
          </p:cNvSpPr>
          <p:nvPr>
            <p:ph type="title"/>
          </p:nvPr>
        </p:nvSpPr>
        <p:spPr/>
        <p:txBody>
          <a:bodyPr/>
          <a:lstStyle/>
          <a:p>
            <a:r>
              <a:rPr lang="en-US" dirty="0"/>
              <a:t>Advanced .</a:t>
            </a:r>
            <a:r>
              <a:rPr lang="en-US" dirty="0" err="1"/>
              <a:t>gitlab-ci.yml</a:t>
            </a:r>
            <a:r>
              <a:rPr lang="en-US" dirty="0"/>
              <a:t> – cont.</a:t>
            </a:r>
          </a:p>
        </p:txBody>
      </p:sp>
      <p:sp>
        <p:nvSpPr>
          <p:cNvPr id="3" name="Content Placeholder 2">
            <a:extLst>
              <a:ext uri="{FF2B5EF4-FFF2-40B4-BE49-F238E27FC236}">
                <a16:creationId xmlns:a16="http://schemas.microsoft.com/office/drawing/2014/main" id="{8896EE9E-FF4F-B8B7-1307-5BE2C0B779CE}"/>
              </a:ext>
            </a:extLst>
          </p:cNvPr>
          <p:cNvSpPr>
            <a:spLocks noGrp="1"/>
          </p:cNvSpPr>
          <p:nvPr>
            <p:ph idx="1"/>
          </p:nvPr>
        </p:nvSpPr>
        <p:spPr/>
        <p:txBody>
          <a:bodyPr>
            <a:normAutofit fontScale="47500" lnSpcReduction="20000"/>
          </a:bodyPr>
          <a:lstStyle/>
          <a:p>
            <a:pPr marL="0" indent="0">
              <a:buNone/>
            </a:pPr>
            <a:r>
              <a:rPr lang="en-US" dirty="0"/>
              <a:t>- webpack</a:t>
            </a:r>
          </a:p>
          <a:p>
            <a:pPr marL="0" indent="0">
              <a:buNone/>
            </a:pPr>
            <a:r>
              <a:rPr lang="en-US" dirty="0"/>
              <a:t>  cache:</a:t>
            </a:r>
          </a:p>
          <a:p>
            <a:pPr marL="0" indent="0">
              <a:buNone/>
            </a:pPr>
            <a:r>
              <a:rPr lang="en-US" dirty="0"/>
              <a:t>    key: composer</a:t>
            </a:r>
          </a:p>
          <a:p>
            <a:pPr marL="0" indent="0">
              <a:buNone/>
            </a:pPr>
            <a:r>
              <a:rPr lang="en-US" dirty="0"/>
              <a:t>    paths:</a:t>
            </a:r>
          </a:p>
          <a:p>
            <a:pPr marL="0" indent="0">
              <a:buNone/>
            </a:pPr>
            <a:r>
              <a:rPr lang="en-US" dirty="0"/>
              <a:t>      -vendor/</a:t>
            </a:r>
          </a:p>
          <a:p>
            <a:pPr marL="0" indent="0">
              <a:buNone/>
            </a:pPr>
            <a:r>
              <a:rPr lang="en-US" dirty="0"/>
              <a:t>    policy: pull</a:t>
            </a:r>
          </a:p>
          <a:p>
            <a:pPr marL="0" indent="0">
              <a:buNone/>
            </a:pPr>
            <a:r>
              <a:rPr lang="en-US" dirty="0"/>
              <a:t>  artifacts:</a:t>
            </a:r>
          </a:p>
          <a:p>
            <a:pPr marL="0" indent="0">
              <a:buNone/>
            </a:pPr>
            <a:r>
              <a:rPr lang="en-US" dirty="0"/>
              <a:t>    paths:</a:t>
            </a:r>
          </a:p>
          <a:p>
            <a:pPr marL="0" indent="0">
              <a:buNone/>
            </a:pPr>
            <a:r>
              <a:rPr lang="en-US" dirty="0"/>
              <a:t>      - public/</a:t>
            </a:r>
          </a:p>
          <a:p>
            <a:pPr marL="0" indent="0">
              <a:buNone/>
            </a:pPr>
            <a:r>
              <a:rPr lang="en-US" dirty="0"/>
              <a:t>    </a:t>
            </a:r>
            <a:r>
              <a:rPr lang="en-US" dirty="0" err="1"/>
              <a:t>expire_in</a:t>
            </a:r>
            <a:r>
              <a:rPr lang="en-US" dirty="0"/>
              <a:t>: 1 week</a:t>
            </a:r>
          </a:p>
          <a:p>
            <a:pPr marL="0" indent="0">
              <a:buNone/>
            </a:pPr>
            <a:r>
              <a:rPr lang="en-US" dirty="0"/>
              <a:t>    only:</a:t>
            </a:r>
          </a:p>
          <a:p>
            <a:pPr marL="0" indent="0">
              <a:buNone/>
            </a:pPr>
            <a:r>
              <a:rPr lang="en-US" dirty="0"/>
              <a:t>      - tags</a:t>
            </a:r>
          </a:p>
          <a:p>
            <a:pPr marL="0" indent="0">
              <a:buNone/>
            </a:pPr>
            <a:r>
              <a:rPr lang="en-US" dirty="0"/>
              <a:t> </a:t>
            </a:r>
            <a:r>
              <a:rPr lang="en-US" dirty="0" err="1"/>
              <a:t>deploy_production</a:t>
            </a:r>
            <a:r>
              <a:rPr lang="en-US" dirty="0"/>
              <a:t>:</a:t>
            </a:r>
          </a:p>
          <a:p>
            <a:pPr marL="0" indent="0">
              <a:buNone/>
            </a:pPr>
            <a:r>
              <a:rPr lang="en-US" dirty="0"/>
              <a:t>  stage: deploy</a:t>
            </a:r>
          </a:p>
          <a:p>
            <a:pPr marL="0" indent="0">
              <a:buNone/>
            </a:pPr>
            <a:endParaRPr lang="en-US" dirty="0"/>
          </a:p>
        </p:txBody>
      </p:sp>
      <p:sp>
        <p:nvSpPr>
          <p:cNvPr id="4" name="TextBox 3">
            <a:extLst>
              <a:ext uri="{FF2B5EF4-FFF2-40B4-BE49-F238E27FC236}">
                <a16:creationId xmlns:a16="http://schemas.microsoft.com/office/drawing/2014/main" id="{F54AC7D1-D3B5-984D-7BBD-54BFA4CCC4F1}"/>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5980641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D5D3-8F44-5252-22D3-6B2CF77AEB91}"/>
              </a:ext>
            </a:extLst>
          </p:cNvPr>
          <p:cNvSpPr>
            <a:spLocks noGrp="1"/>
          </p:cNvSpPr>
          <p:nvPr>
            <p:ph type="title"/>
          </p:nvPr>
        </p:nvSpPr>
        <p:spPr/>
        <p:txBody>
          <a:bodyPr/>
          <a:lstStyle/>
          <a:p>
            <a:r>
              <a:rPr lang="en-US" dirty="0"/>
              <a:t>Advanced .</a:t>
            </a:r>
            <a:r>
              <a:rPr lang="en-US" dirty="0" err="1"/>
              <a:t>gitlab-ci.yml</a:t>
            </a:r>
            <a:r>
              <a:rPr lang="en-US" dirty="0"/>
              <a:t> – cont.</a:t>
            </a:r>
          </a:p>
        </p:txBody>
      </p:sp>
      <p:sp>
        <p:nvSpPr>
          <p:cNvPr id="3" name="Content Placeholder 2">
            <a:extLst>
              <a:ext uri="{FF2B5EF4-FFF2-40B4-BE49-F238E27FC236}">
                <a16:creationId xmlns:a16="http://schemas.microsoft.com/office/drawing/2014/main" id="{59AEC678-3971-57A1-4D85-5DE3E298DE1F}"/>
              </a:ext>
            </a:extLst>
          </p:cNvPr>
          <p:cNvSpPr>
            <a:spLocks noGrp="1"/>
          </p:cNvSpPr>
          <p:nvPr>
            <p:ph idx="1"/>
          </p:nvPr>
        </p:nvSpPr>
        <p:spPr/>
        <p:txBody>
          <a:bodyPr>
            <a:normAutofit fontScale="77500" lnSpcReduction="20000"/>
          </a:bodyPr>
          <a:lstStyle/>
          <a:p>
            <a:pPr marL="0" indent="0">
              <a:buNone/>
            </a:pPr>
            <a:r>
              <a:rPr lang="en-US" dirty="0"/>
              <a:t>script:</a:t>
            </a:r>
          </a:p>
          <a:p>
            <a:pPr marL="0" indent="0">
              <a:buNone/>
            </a:pPr>
            <a:r>
              <a:rPr lang="en-US" dirty="0"/>
              <a:t>    - composer install</a:t>
            </a:r>
          </a:p>
          <a:p>
            <a:pPr marL="0" indent="0">
              <a:buNone/>
            </a:pPr>
            <a:r>
              <a:rPr lang="en-US" dirty="0"/>
              <a:t>    - </a:t>
            </a:r>
            <a:r>
              <a:rPr lang="en-US" dirty="0" err="1"/>
              <a:t>npm</a:t>
            </a:r>
            <a:r>
              <a:rPr lang="en-US" dirty="0"/>
              <a:t> install</a:t>
            </a:r>
          </a:p>
          <a:p>
            <a:pPr marL="0" indent="0">
              <a:buNone/>
            </a:pPr>
            <a:r>
              <a:rPr lang="en-US" dirty="0"/>
              <a:t>    - webpack</a:t>
            </a:r>
          </a:p>
          <a:p>
            <a:pPr marL="0" indent="0">
              <a:buNone/>
            </a:pPr>
            <a:r>
              <a:rPr lang="en-US" dirty="0"/>
              <a:t>    - .composer/vendor/bin/envoy run deploy</a:t>
            </a:r>
          </a:p>
          <a:p>
            <a:pPr marL="0" indent="0">
              <a:buNone/>
            </a:pPr>
            <a:r>
              <a:rPr lang="en-US" dirty="0"/>
              <a:t>  environment:</a:t>
            </a:r>
          </a:p>
          <a:p>
            <a:pPr marL="0" indent="0">
              <a:buNone/>
            </a:pPr>
            <a:r>
              <a:rPr lang="en-US" dirty="0"/>
              <a:t>    name: production</a:t>
            </a:r>
          </a:p>
          <a:p>
            <a:pPr marL="0" indent="0">
              <a:buNone/>
            </a:pPr>
            <a:r>
              <a:rPr lang="en-US" dirty="0"/>
              <a:t>    </a:t>
            </a:r>
            <a:r>
              <a:rPr lang="en-US" dirty="0" err="1"/>
              <a:t>url</a:t>
            </a:r>
            <a:r>
              <a:rPr lang="en-US" dirty="0"/>
              <a:t>: http://192.168.0.1</a:t>
            </a:r>
          </a:p>
          <a:p>
            <a:pPr marL="0" indent="0">
              <a:buNone/>
            </a:pPr>
            <a:r>
              <a:rPr lang="en-US" dirty="0"/>
              <a:t>  when: manual</a:t>
            </a:r>
          </a:p>
          <a:p>
            <a:pPr marL="0" indent="0">
              <a:buNone/>
            </a:pPr>
            <a:r>
              <a:rPr lang="en-US" dirty="0"/>
              <a:t>  only:</a:t>
            </a:r>
          </a:p>
          <a:p>
            <a:pPr marL="0" indent="0">
              <a:buNone/>
            </a:pPr>
            <a:r>
              <a:rPr lang="en-US" dirty="0"/>
              <a:t>    - master</a:t>
            </a:r>
          </a:p>
          <a:p>
            <a:pPr marL="0" indent="0">
              <a:buNone/>
            </a:pPr>
            <a:endParaRPr lang="en-US" dirty="0"/>
          </a:p>
        </p:txBody>
      </p:sp>
      <p:sp>
        <p:nvSpPr>
          <p:cNvPr id="4" name="TextBox 3">
            <a:extLst>
              <a:ext uri="{FF2B5EF4-FFF2-40B4-BE49-F238E27FC236}">
                <a16:creationId xmlns:a16="http://schemas.microsoft.com/office/drawing/2014/main" id="{7E5BFA6B-5D8E-0DFB-1383-59760F70EA3F}"/>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6912466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68FEF-9C63-72D4-9776-10AEE0619A90}"/>
              </a:ext>
            </a:extLst>
          </p:cNvPr>
          <p:cNvSpPr>
            <a:spLocks noGrp="1"/>
          </p:cNvSpPr>
          <p:nvPr>
            <p:ph type="title"/>
          </p:nvPr>
        </p:nvSpPr>
        <p:spPr/>
        <p:txBody>
          <a:bodyPr/>
          <a:lstStyle/>
          <a:p>
            <a:r>
              <a:rPr lang="en-US" dirty="0"/>
              <a:t>Break down of .</a:t>
            </a:r>
            <a:r>
              <a:rPr lang="en-US" dirty="0" err="1"/>
              <a:t>gitlab-ci.yml</a:t>
            </a:r>
            <a:endParaRPr lang="en-US" dirty="0"/>
          </a:p>
        </p:txBody>
      </p:sp>
      <p:sp>
        <p:nvSpPr>
          <p:cNvPr id="3" name="Content Placeholder 2">
            <a:extLst>
              <a:ext uri="{FF2B5EF4-FFF2-40B4-BE49-F238E27FC236}">
                <a16:creationId xmlns:a16="http://schemas.microsoft.com/office/drawing/2014/main" id="{9087C95B-3B52-9D99-7E30-E921FC38A1BF}"/>
              </a:ext>
            </a:extLst>
          </p:cNvPr>
          <p:cNvSpPr>
            <a:spLocks noGrp="1"/>
          </p:cNvSpPr>
          <p:nvPr>
            <p:ph idx="1"/>
          </p:nvPr>
        </p:nvSpPr>
        <p:spPr>
          <a:xfrm>
            <a:off x="140389" y="2075615"/>
            <a:ext cx="10283771" cy="3907173"/>
          </a:xfrm>
        </p:spPr>
        <p:txBody>
          <a:bodyPr>
            <a:normAutofit/>
          </a:bodyPr>
          <a:lstStyle/>
          <a:p>
            <a:pPr marL="0" indent="0">
              <a:buNone/>
            </a:pPr>
            <a:r>
              <a:rPr lang="en-US" b="1" dirty="0"/>
              <a:t>The header of the .</a:t>
            </a:r>
            <a:r>
              <a:rPr lang="en-US" b="1" dirty="0" err="1"/>
              <a:t>gitlab-ci.yml</a:t>
            </a:r>
            <a:r>
              <a:rPr lang="en-US" b="1" dirty="0"/>
              <a:t> file defines an image to use from the Docker Registry (image: </a:t>
            </a:r>
            <a:r>
              <a:rPr lang="en-US" b="1" dirty="0" err="1"/>
              <a:t>bitnami</a:t>
            </a:r>
            <a:r>
              <a:rPr lang="en-US" b="1" dirty="0"/>
              <a:t>/</a:t>
            </a:r>
            <a:r>
              <a:rPr lang="en-US" b="1" dirty="0" err="1"/>
              <a:t>laravel:latest</a:t>
            </a:r>
            <a:r>
              <a:rPr lang="en-US" b="1" dirty="0"/>
              <a:t>), as well as defining a service (in this case, the postgres:9.6 image, also from the Docker registry). This service container will be attached directly to our Laravel image to provide a database without needing to set up a database as part of a </a:t>
            </a:r>
            <a:r>
              <a:rPr lang="en-US" b="1" dirty="0" err="1"/>
              <a:t>before_script</a:t>
            </a:r>
            <a:r>
              <a:rPr lang="en-US" b="1" dirty="0"/>
              <a:t> each time a job is run:       </a:t>
            </a:r>
          </a:p>
          <a:p>
            <a:pPr marL="0" indent="0">
              <a:buNone/>
            </a:pPr>
            <a:r>
              <a:rPr lang="en-US" b="1" dirty="0"/>
              <a:t>image: </a:t>
            </a:r>
            <a:r>
              <a:rPr lang="en-US" b="1" dirty="0" err="1"/>
              <a:t>bitnami</a:t>
            </a:r>
            <a:r>
              <a:rPr lang="en-US" b="1" dirty="0"/>
              <a:t>/</a:t>
            </a:r>
            <a:r>
              <a:rPr lang="en-US" b="1" dirty="0" err="1"/>
              <a:t>laravel:latest</a:t>
            </a:r>
            <a:endParaRPr lang="en-US" b="1" dirty="0"/>
          </a:p>
          <a:p>
            <a:pPr marL="0" indent="0">
              <a:buNone/>
            </a:pPr>
            <a:r>
              <a:rPr lang="en-US" b="1" dirty="0"/>
              <a:t>services:</a:t>
            </a:r>
          </a:p>
          <a:p>
            <a:pPr marL="0" indent="0">
              <a:buNone/>
            </a:pPr>
            <a:r>
              <a:rPr lang="en-US" b="1" dirty="0"/>
              <a:t>        - postgres:9.6</a:t>
            </a:r>
          </a:p>
          <a:p>
            <a:pPr marL="0" indent="0">
              <a:buNone/>
            </a:pPr>
            <a:endParaRPr lang="en-US" b="1" dirty="0"/>
          </a:p>
        </p:txBody>
      </p:sp>
      <p:sp>
        <p:nvSpPr>
          <p:cNvPr id="4" name="TextBox 3">
            <a:extLst>
              <a:ext uri="{FF2B5EF4-FFF2-40B4-BE49-F238E27FC236}">
                <a16:creationId xmlns:a16="http://schemas.microsoft.com/office/drawing/2014/main" id="{4941AF4B-9763-579D-6C39-624981EA4641}"/>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6937984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4786C-D1FE-2DD1-EB9F-533B443EDCB3}"/>
              </a:ext>
            </a:extLst>
          </p:cNvPr>
          <p:cNvSpPr>
            <a:spLocks noGrp="1"/>
          </p:cNvSpPr>
          <p:nvPr>
            <p:ph type="title"/>
          </p:nvPr>
        </p:nvSpPr>
        <p:spPr>
          <a:xfrm>
            <a:off x="157807" y="770645"/>
            <a:ext cx="9613861" cy="1080938"/>
          </a:xfrm>
        </p:spPr>
        <p:txBody>
          <a:bodyPr/>
          <a:lstStyle/>
          <a:p>
            <a:r>
              <a:rPr lang="en-US" dirty="0"/>
              <a:t>Break down of .</a:t>
            </a:r>
            <a:r>
              <a:rPr lang="en-US" dirty="0" err="1"/>
              <a:t>gitlab-ci.yml</a:t>
            </a:r>
            <a:r>
              <a:rPr lang="en-US" dirty="0"/>
              <a:t> – cont.</a:t>
            </a:r>
          </a:p>
        </p:txBody>
      </p:sp>
      <p:sp>
        <p:nvSpPr>
          <p:cNvPr id="3" name="Content Placeholder 2">
            <a:extLst>
              <a:ext uri="{FF2B5EF4-FFF2-40B4-BE49-F238E27FC236}">
                <a16:creationId xmlns:a16="http://schemas.microsoft.com/office/drawing/2014/main" id="{B715865B-2298-6F24-9C59-E1A91A480023}"/>
              </a:ext>
            </a:extLst>
          </p:cNvPr>
          <p:cNvSpPr>
            <a:spLocks noGrp="1"/>
          </p:cNvSpPr>
          <p:nvPr>
            <p:ph idx="1"/>
          </p:nvPr>
        </p:nvSpPr>
        <p:spPr>
          <a:xfrm>
            <a:off x="157807" y="2119159"/>
            <a:ext cx="9613861" cy="3599316"/>
          </a:xfrm>
        </p:spPr>
        <p:txBody>
          <a:bodyPr>
            <a:normAutofit fontScale="92500" lnSpcReduction="10000"/>
          </a:bodyPr>
          <a:lstStyle/>
          <a:p>
            <a:pPr marL="0" indent="0">
              <a:buNone/>
            </a:pPr>
            <a:r>
              <a:rPr lang="en-US" dirty="0"/>
              <a:t>The variables that are declared all relate to our database and will be used in the jobs so that we can connect to our database service image. Of particular note is the DB_HOST parameter, which simply specifies </a:t>
            </a:r>
            <a:r>
              <a:rPr lang="en-US" dirty="0" err="1"/>
              <a:t>postgres</a:t>
            </a:r>
            <a:r>
              <a:rPr lang="en-US" dirty="0"/>
              <a:t> as the hostname. This is because with GitLab CI, any services that are connected are referred to by their image name, in this case, </a:t>
            </a:r>
            <a:r>
              <a:rPr lang="en-US" dirty="0" err="1"/>
              <a:t>postgres</a:t>
            </a:r>
            <a:r>
              <a:rPr lang="en-US" dirty="0"/>
              <a:t>:</a:t>
            </a:r>
          </a:p>
          <a:p>
            <a:pPr marL="0" indent="0">
              <a:buNone/>
            </a:pPr>
            <a:r>
              <a:rPr lang="en-US" dirty="0"/>
              <a:t>       variables:</a:t>
            </a:r>
          </a:p>
          <a:p>
            <a:pPr marL="0" indent="0">
              <a:buNone/>
            </a:pPr>
            <a:r>
              <a:rPr lang="en-US" dirty="0"/>
              <a:t>          POSTGRES_DATABASE: </a:t>
            </a:r>
            <a:r>
              <a:rPr lang="en-US" dirty="0" err="1"/>
              <a:t>postgres</a:t>
            </a:r>
            <a:endParaRPr lang="en-US" dirty="0"/>
          </a:p>
          <a:p>
            <a:pPr marL="0" indent="0">
              <a:buNone/>
            </a:pPr>
            <a:r>
              <a:rPr lang="en-US" b="1" dirty="0"/>
              <a:t>          POSTGRES_PASSWORD: password</a:t>
            </a:r>
          </a:p>
          <a:p>
            <a:pPr marL="0" indent="0">
              <a:buNone/>
            </a:pPr>
            <a:r>
              <a:rPr lang="en-US" b="1" dirty="0"/>
              <a:t>          DB_HOST: </a:t>
            </a:r>
            <a:r>
              <a:rPr lang="en-US" b="1" dirty="0" err="1"/>
              <a:t>postgres</a:t>
            </a:r>
            <a:endParaRPr lang="en-US" b="1" dirty="0"/>
          </a:p>
          <a:p>
            <a:pPr marL="0" indent="0">
              <a:buNone/>
            </a:pPr>
            <a:r>
              <a:rPr lang="en-US" b="1" dirty="0"/>
              <a:t>          DB_USERNAME: root</a:t>
            </a:r>
          </a:p>
          <a:p>
            <a:pPr marL="0" indent="0">
              <a:buNone/>
            </a:pPr>
            <a:endParaRPr lang="en-US" b="1" dirty="0"/>
          </a:p>
          <a:p>
            <a:pPr marL="0" indent="0">
              <a:buNone/>
            </a:pPr>
            <a:endParaRPr lang="en-US" dirty="0"/>
          </a:p>
        </p:txBody>
      </p:sp>
      <p:sp>
        <p:nvSpPr>
          <p:cNvPr id="4" name="TextBox 3">
            <a:extLst>
              <a:ext uri="{FF2B5EF4-FFF2-40B4-BE49-F238E27FC236}">
                <a16:creationId xmlns:a16="http://schemas.microsoft.com/office/drawing/2014/main" id="{1EBE4523-76C8-6B05-CF2E-6F2EE4F241C0}"/>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52250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378F-88FF-D802-D228-083D271DDE56}"/>
              </a:ext>
            </a:extLst>
          </p:cNvPr>
          <p:cNvSpPr>
            <a:spLocks noGrp="1"/>
          </p:cNvSpPr>
          <p:nvPr>
            <p:ph type="title"/>
          </p:nvPr>
        </p:nvSpPr>
        <p:spPr/>
        <p:txBody>
          <a:bodyPr/>
          <a:lstStyle/>
          <a:p>
            <a:r>
              <a:rPr lang="en-US" dirty="0"/>
              <a:t>Break down of .</a:t>
            </a:r>
            <a:r>
              <a:rPr lang="en-US" dirty="0" err="1"/>
              <a:t>gitlab-ci.yml</a:t>
            </a:r>
            <a:r>
              <a:rPr lang="en-US" dirty="0"/>
              <a:t> – cont.</a:t>
            </a:r>
          </a:p>
        </p:txBody>
      </p:sp>
      <p:sp>
        <p:nvSpPr>
          <p:cNvPr id="3" name="Content Placeholder 2">
            <a:extLst>
              <a:ext uri="{FF2B5EF4-FFF2-40B4-BE49-F238E27FC236}">
                <a16:creationId xmlns:a16="http://schemas.microsoft.com/office/drawing/2014/main" id="{0CAA318E-8EAF-F335-08F3-22DCD386EAC3}"/>
              </a:ext>
            </a:extLst>
          </p:cNvPr>
          <p:cNvSpPr>
            <a:spLocks noGrp="1"/>
          </p:cNvSpPr>
          <p:nvPr>
            <p:ph idx="1"/>
          </p:nvPr>
        </p:nvSpPr>
        <p:spPr/>
        <p:txBody>
          <a:bodyPr>
            <a:normAutofit/>
          </a:bodyPr>
          <a:lstStyle/>
          <a:p>
            <a:pPr marL="0" indent="0">
              <a:buNone/>
            </a:pPr>
            <a:r>
              <a:rPr lang="en-US" dirty="0"/>
              <a:t>Next, we define three stages that we want: test, package, and deploy. These stages will be run sequentially (and any errors in an earlier stage will cause the whole pipeline to be canceled):       stages:</a:t>
            </a:r>
          </a:p>
          <a:p>
            <a:pPr marL="0" indent="0">
              <a:buNone/>
            </a:pPr>
            <a:r>
              <a:rPr lang="en-US" dirty="0"/>
              <a:t>        - test</a:t>
            </a:r>
          </a:p>
          <a:p>
            <a:pPr marL="0" indent="0">
              <a:buNone/>
            </a:pPr>
            <a:r>
              <a:rPr lang="en-US" dirty="0"/>
              <a:t>        - package</a:t>
            </a:r>
          </a:p>
          <a:p>
            <a:pPr marL="0" indent="0">
              <a:buNone/>
            </a:pPr>
            <a:r>
              <a:rPr lang="en-US" dirty="0"/>
              <a:t>        - deploy</a:t>
            </a:r>
          </a:p>
        </p:txBody>
      </p:sp>
      <p:sp>
        <p:nvSpPr>
          <p:cNvPr id="4" name="TextBox 3">
            <a:extLst>
              <a:ext uri="{FF2B5EF4-FFF2-40B4-BE49-F238E27FC236}">
                <a16:creationId xmlns:a16="http://schemas.microsoft.com/office/drawing/2014/main" id="{02C32B7C-8AE1-7CE4-EE24-CC528CEDCC6D}"/>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5327791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F143D-86C2-B1DF-7D60-AFB1981151F5}"/>
              </a:ext>
            </a:extLst>
          </p:cNvPr>
          <p:cNvSpPr>
            <a:spLocks noGrp="1"/>
          </p:cNvSpPr>
          <p:nvPr>
            <p:ph type="title"/>
          </p:nvPr>
        </p:nvSpPr>
        <p:spPr/>
        <p:txBody>
          <a:bodyPr/>
          <a:lstStyle/>
          <a:p>
            <a:r>
              <a:rPr lang="en-US" dirty="0"/>
              <a:t>Break down of .</a:t>
            </a:r>
            <a:r>
              <a:rPr lang="en-US" dirty="0" err="1"/>
              <a:t>gitlab-ci.yml</a:t>
            </a:r>
            <a:r>
              <a:rPr lang="en-US" dirty="0"/>
              <a:t> – cont.</a:t>
            </a:r>
          </a:p>
        </p:txBody>
      </p:sp>
      <p:sp>
        <p:nvSpPr>
          <p:cNvPr id="3" name="Content Placeholder 2">
            <a:extLst>
              <a:ext uri="{FF2B5EF4-FFF2-40B4-BE49-F238E27FC236}">
                <a16:creationId xmlns:a16="http://schemas.microsoft.com/office/drawing/2014/main" id="{633081E3-104C-04CA-3620-5F90D3FAE12D}"/>
              </a:ext>
            </a:extLst>
          </p:cNvPr>
          <p:cNvSpPr>
            <a:spLocks noGrp="1"/>
          </p:cNvSpPr>
          <p:nvPr>
            <p:ph idx="1"/>
          </p:nvPr>
        </p:nvSpPr>
        <p:spPr/>
        <p:txBody>
          <a:bodyPr>
            <a:normAutofit/>
          </a:bodyPr>
          <a:lstStyle/>
          <a:p>
            <a:pPr marL="0" indent="0">
              <a:buNone/>
            </a:pPr>
            <a:r>
              <a:rPr lang="en-US" dirty="0"/>
              <a:t>During the test stage, we'll have two separate jobs that can be run simultaneously (provided there are enough available Runners). </a:t>
            </a:r>
            <a:r>
              <a:rPr lang="en-US" dirty="0" err="1"/>
              <a:t>php_unit_test</a:t>
            </a:r>
            <a:r>
              <a:rPr lang="en-US" dirty="0"/>
              <a:t> and </a:t>
            </a:r>
            <a:r>
              <a:rPr lang="en-US" dirty="0" err="1"/>
              <a:t>js_unit_test</a:t>
            </a:r>
            <a:r>
              <a:rPr lang="en-US" dirty="0"/>
              <a:t> don't depend on one another, so they can safely be run together without causing problems. Both jobs are quite similar in that they have mostly the same parameters, although their scripts each perform very different functions. The big difference between the two is that </a:t>
            </a:r>
            <a:r>
              <a:rPr lang="en-US" dirty="0" err="1"/>
              <a:t>php_unit_test</a:t>
            </a:r>
            <a:r>
              <a:rPr lang="en-US" dirty="0"/>
              <a:t> also contains a cache section, which means that after the job is finished, the entire vendor/ directory will be zipped up and stored under the composer key for reuse in future jobs and pipelines.</a:t>
            </a:r>
          </a:p>
        </p:txBody>
      </p:sp>
      <p:sp>
        <p:nvSpPr>
          <p:cNvPr id="4" name="TextBox 3">
            <a:extLst>
              <a:ext uri="{FF2B5EF4-FFF2-40B4-BE49-F238E27FC236}">
                <a16:creationId xmlns:a16="http://schemas.microsoft.com/office/drawing/2014/main" id="{00C85C33-77B9-C51D-7B02-800D6FF0B2C8}"/>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0921833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67A3B-D1A8-0165-B071-5DF58BAED5DF}"/>
              </a:ext>
            </a:extLst>
          </p:cNvPr>
          <p:cNvSpPr>
            <a:spLocks noGrp="1"/>
          </p:cNvSpPr>
          <p:nvPr>
            <p:ph type="title"/>
          </p:nvPr>
        </p:nvSpPr>
        <p:spPr/>
        <p:txBody>
          <a:bodyPr/>
          <a:lstStyle/>
          <a:p>
            <a:r>
              <a:rPr lang="en-US" dirty="0"/>
              <a:t>Break down of .</a:t>
            </a:r>
            <a:r>
              <a:rPr lang="en-US" dirty="0" err="1"/>
              <a:t>gitlab-ci.yml</a:t>
            </a:r>
            <a:r>
              <a:rPr lang="en-US" dirty="0"/>
              <a:t> – cont.</a:t>
            </a:r>
          </a:p>
        </p:txBody>
      </p:sp>
      <p:sp>
        <p:nvSpPr>
          <p:cNvPr id="3" name="Content Placeholder 2">
            <a:extLst>
              <a:ext uri="{FF2B5EF4-FFF2-40B4-BE49-F238E27FC236}">
                <a16:creationId xmlns:a16="http://schemas.microsoft.com/office/drawing/2014/main" id="{D91E9CA7-4A7A-F023-0FC9-66B1E5EAAB6F}"/>
              </a:ext>
            </a:extLst>
          </p:cNvPr>
          <p:cNvSpPr>
            <a:spLocks noGrp="1"/>
          </p:cNvSpPr>
          <p:nvPr>
            <p:ph idx="1"/>
          </p:nvPr>
        </p:nvSpPr>
        <p:spPr/>
        <p:txBody>
          <a:bodyPr>
            <a:normAutofit fontScale="92500" lnSpcReduction="20000"/>
          </a:bodyPr>
          <a:lstStyle/>
          <a:p>
            <a:pPr marL="0" indent="0">
              <a:buNone/>
            </a:pPr>
            <a:r>
              <a:rPr lang="en-US" b="1" dirty="0"/>
              <a:t>This helps reduce the time taken to build and execute subsequent runs of this job and any other jobs that use the same cache. Once both jobs are finished (and both are successful), the next stage can begin:       </a:t>
            </a:r>
            <a:r>
              <a:rPr lang="en-US" b="1" dirty="0" err="1"/>
              <a:t>php_unit_test</a:t>
            </a:r>
            <a:r>
              <a:rPr lang="en-US" b="1" dirty="0"/>
              <a:t>:</a:t>
            </a:r>
          </a:p>
          <a:p>
            <a:pPr marL="0" indent="0">
              <a:buNone/>
            </a:pPr>
            <a:r>
              <a:rPr lang="en-US" b="1" dirty="0"/>
              <a:t>        stage: test</a:t>
            </a:r>
          </a:p>
          <a:p>
            <a:pPr marL="0" indent="0">
              <a:buNone/>
            </a:pPr>
            <a:r>
              <a:rPr lang="en-US" b="1" dirty="0"/>
              <a:t>        script:</a:t>
            </a:r>
          </a:p>
          <a:p>
            <a:pPr marL="0" indent="0">
              <a:buNone/>
            </a:pPr>
            <a:r>
              <a:rPr lang="en-US" b="1" dirty="0"/>
              <a:t>          - cp .</a:t>
            </a:r>
            <a:r>
              <a:rPr lang="en-US" b="1" dirty="0" err="1"/>
              <a:t>env.example</a:t>
            </a:r>
            <a:r>
              <a:rPr lang="en-US" b="1" dirty="0"/>
              <a:t> .env</a:t>
            </a:r>
          </a:p>
          <a:p>
            <a:pPr marL="0" indent="0">
              <a:buNone/>
            </a:pPr>
            <a:r>
              <a:rPr lang="en-US" b="1" dirty="0"/>
              <a:t>          - composer install</a:t>
            </a:r>
          </a:p>
          <a:p>
            <a:pPr marL="0" indent="0">
              <a:buNone/>
            </a:pPr>
            <a:r>
              <a:rPr lang="en-US" b="1" dirty="0"/>
              <a:t>          - </a:t>
            </a:r>
            <a:r>
              <a:rPr lang="en-US" b="1" dirty="0" err="1"/>
              <a:t>php</a:t>
            </a:r>
            <a:r>
              <a:rPr lang="en-US" b="1" dirty="0"/>
              <a:t> artisan </a:t>
            </a:r>
            <a:r>
              <a:rPr lang="en-US" b="1" dirty="0" err="1"/>
              <a:t>key:generate</a:t>
            </a:r>
            <a:endParaRPr lang="en-US" b="1" dirty="0"/>
          </a:p>
          <a:p>
            <a:pPr marL="0" indent="0">
              <a:buNone/>
            </a:pPr>
            <a:r>
              <a:rPr lang="en-US" b="1" dirty="0"/>
              <a:t>          - </a:t>
            </a:r>
            <a:r>
              <a:rPr lang="en-US" b="1" dirty="0" err="1"/>
              <a:t>php</a:t>
            </a:r>
            <a:r>
              <a:rPr lang="en-US" b="1" dirty="0"/>
              <a:t> artisan migrate</a:t>
            </a:r>
          </a:p>
          <a:p>
            <a:pPr marL="0" indent="0">
              <a:buNone/>
            </a:pPr>
            <a:r>
              <a:rPr lang="en-US" b="1" dirty="0"/>
              <a:t>          - vendor/bin/</a:t>
            </a:r>
            <a:r>
              <a:rPr lang="en-US" b="1" dirty="0" err="1"/>
              <a:t>phpunit</a:t>
            </a:r>
            <a:endParaRPr lang="en-US" b="1" dirty="0"/>
          </a:p>
          <a:p>
            <a:pPr marL="0" indent="0">
              <a:buNone/>
            </a:pPr>
            <a:endParaRPr lang="en-US" b="1" dirty="0"/>
          </a:p>
        </p:txBody>
      </p:sp>
      <p:sp>
        <p:nvSpPr>
          <p:cNvPr id="4" name="TextBox 3">
            <a:extLst>
              <a:ext uri="{FF2B5EF4-FFF2-40B4-BE49-F238E27FC236}">
                <a16:creationId xmlns:a16="http://schemas.microsoft.com/office/drawing/2014/main" id="{004AE7D6-3A24-CDAA-17B5-2C431A2741F7}"/>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661433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255B-C335-0757-AEFB-6EA04DE0EF51}"/>
              </a:ext>
            </a:extLst>
          </p:cNvPr>
          <p:cNvSpPr>
            <a:spLocks noGrp="1"/>
          </p:cNvSpPr>
          <p:nvPr>
            <p:ph type="title"/>
          </p:nvPr>
        </p:nvSpPr>
        <p:spPr/>
        <p:txBody>
          <a:bodyPr/>
          <a:lstStyle/>
          <a:p>
            <a:r>
              <a:rPr lang="en-US" dirty="0"/>
              <a:t>Git Commands – Setting up git Repo</a:t>
            </a:r>
          </a:p>
        </p:txBody>
      </p:sp>
      <p:sp>
        <p:nvSpPr>
          <p:cNvPr id="3" name="Content Placeholder 2">
            <a:extLst>
              <a:ext uri="{FF2B5EF4-FFF2-40B4-BE49-F238E27FC236}">
                <a16:creationId xmlns:a16="http://schemas.microsoft.com/office/drawing/2014/main" id="{FD05DB6E-8DFE-7198-20AC-C44CF2E3D942}"/>
              </a:ext>
            </a:extLst>
          </p:cNvPr>
          <p:cNvSpPr>
            <a:spLocks noGrp="1"/>
          </p:cNvSpPr>
          <p:nvPr>
            <p:ph idx="1"/>
          </p:nvPr>
        </p:nvSpPr>
        <p:spPr>
          <a:xfrm>
            <a:off x="680321" y="2336872"/>
            <a:ext cx="9613861" cy="4307767"/>
          </a:xfrm>
        </p:spPr>
        <p:txBody>
          <a:bodyPr>
            <a:normAutofit/>
          </a:bodyPr>
          <a:lstStyle/>
          <a:p>
            <a:pPr marL="0" indent="0">
              <a:buNone/>
            </a:pPr>
            <a:r>
              <a:rPr lang="en-US" dirty="0"/>
              <a:t>$ git –-version</a:t>
            </a:r>
          </a:p>
          <a:p>
            <a:pPr marL="0" indent="0">
              <a:buNone/>
            </a:pPr>
            <a:r>
              <a:rPr lang="en-US" dirty="0"/>
              <a:t>$ git config –-list</a:t>
            </a:r>
          </a:p>
          <a:p>
            <a:pPr marL="0" indent="0">
              <a:buNone/>
            </a:pPr>
            <a:r>
              <a:rPr lang="en-US" dirty="0"/>
              <a:t>$ git config –-global </a:t>
            </a:r>
            <a:r>
              <a:rPr lang="en-US" dirty="0" err="1"/>
              <a:t>user.email</a:t>
            </a:r>
            <a:r>
              <a:rPr lang="en-US" dirty="0"/>
              <a:t> </a:t>
            </a:r>
            <a:r>
              <a:rPr lang="en-US" dirty="0">
                <a:hlinkClick r:id="rId2"/>
              </a:rPr>
              <a:t>“bill.crupi@nextechsol.com</a:t>
            </a:r>
            <a:r>
              <a:rPr lang="en-US" dirty="0"/>
              <a:t>”</a:t>
            </a:r>
          </a:p>
          <a:p>
            <a:pPr marL="0" indent="0">
              <a:buNone/>
            </a:pPr>
            <a:r>
              <a:rPr lang="en-US" dirty="0"/>
              <a:t>$ git config -–global </a:t>
            </a:r>
            <a:r>
              <a:rPr lang="en-US" dirty="0" err="1"/>
              <a:t>user.name</a:t>
            </a:r>
            <a:r>
              <a:rPr lang="en-US" dirty="0"/>
              <a:t> “Bill </a:t>
            </a:r>
            <a:r>
              <a:rPr lang="en-US" dirty="0" err="1"/>
              <a:t>Crupi</a:t>
            </a:r>
            <a:r>
              <a:rPr lang="en-US" dirty="0"/>
              <a:t>”</a:t>
            </a:r>
          </a:p>
          <a:p>
            <a:pPr marL="0" indent="0">
              <a:buNone/>
            </a:pPr>
            <a:r>
              <a:rPr lang="en-US" dirty="0"/>
              <a:t>$ git config -–global </a:t>
            </a:r>
            <a:r>
              <a:rPr lang="en-US" dirty="0" err="1"/>
              <a:t>init.defaultBranch</a:t>
            </a:r>
            <a:r>
              <a:rPr lang="en-US" dirty="0"/>
              <a:t> main</a:t>
            </a:r>
          </a:p>
          <a:p>
            <a:pPr marL="0" indent="0">
              <a:buNone/>
            </a:pPr>
            <a:r>
              <a:rPr lang="en-US" dirty="0"/>
              <a:t>$ git branch                    # lists all available branches</a:t>
            </a:r>
          </a:p>
          <a:p>
            <a:pPr marL="0" indent="0">
              <a:buNone/>
            </a:pPr>
            <a:r>
              <a:rPr lang="en-US" dirty="0"/>
              <a:t>$ git branch –-list            # same as git branch (not usually used)</a:t>
            </a:r>
          </a:p>
          <a:p>
            <a:pPr marL="0" indent="0">
              <a:buNone/>
            </a:pPr>
            <a:r>
              <a:rPr lang="en-US" dirty="0"/>
              <a:t>$ git branch foo              # makes a new branch called foo</a:t>
            </a:r>
          </a:p>
          <a:p>
            <a:pPr marL="0" indent="0">
              <a:buNone/>
            </a:pPr>
            <a:r>
              <a:rPr lang="en-US" dirty="0"/>
              <a:t>$ git branch –-delete foo # deletes a branch called foo</a:t>
            </a:r>
          </a:p>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56CDC40D-9CC7-07F9-AE9A-93304822B7B0}"/>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7189625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1F6C-26DD-03CC-2EA1-D76CA1AFD531}"/>
              </a:ext>
            </a:extLst>
          </p:cNvPr>
          <p:cNvSpPr>
            <a:spLocks noGrp="1"/>
          </p:cNvSpPr>
          <p:nvPr>
            <p:ph type="title"/>
          </p:nvPr>
        </p:nvSpPr>
        <p:spPr/>
        <p:txBody>
          <a:bodyPr/>
          <a:lstStyle/>
          <a:p>
            <a:r>
              <a:rPr lang="en-US" dirty="0"/>
              <a:t>Break down of .</a:t>
            </a:r>
            <a:r>
              <a:rPr lang="en-US" dirty="0" err="1"/>
              <a:t>gitlab-ci.yml</a:t>
            </a:r>
            <a:r>
              <a:rPr lang="en-US" dirty="0"/>
              <a:t> – cont.</a:t>
            </a:r>
          </a:p>
        </p:txBody>
      </p:sp>
      <p:sp>
        <p:nvSpPr>
          <p:cNvPr id="3" name="Content Placeholder 2">
            <a:extLst>
              <a:ext uri="{FF2B5EF4-FFF2-40B4-BE49-F238E27FC236}">
                <a16:creationId xmlns:a16="http://schemas.microsoft.com/office/drawing/2014/main" id="{75096CE7-9B89-2530-37F5-76BE08370FEB}"/>
              </a:ext>
            </a:extLst>
          </p:cNvPr>
          <p:cNvSpPr>
            <a:spLocks noGrp="1"/>
          </p:cNvSpPr>
          <p:nvPr>
            <p:ph idx="1"/>
          </p:nvPr>
        </p:nvSpPr>
        <p:spPr/>
        <p:txBody>
          <a:bodyPr>
            <a:normAutofit fontScale="92500" lnSpcReduction="10000"/>
          </a:bodyPr>
          <a:lstStyle/>
          <a:p>
            <a:pPr marL="0" indent="0">
              <a:buNone/>
            </a:pPr>
            <a:r>
              <a:rPr lang="en-US" b="1" dirty="0"/>
              <a:t>cache:</a:t>
            </a:r>
          </a:p>
          <a:p>
            <a:pPr marL="0" indent="0">
              <a:buNone/>
            </a:pPr>
            <a:r>
              <a:rPr lang="en-US" b="1" dirty="0"/>
              <a:t>          key: composer</a:t>
            </a:r>
          </a:p>
          <a:p>
            <a:pPr marL="0" indent="0">
              <a:buNone/>
            </a:pPr>
            <a:r>
              <a:rPr lang="en-US" b="1" dirty="0"/>
              <a:t>          paths:</a:t>
            </a:r>
          </a:p>
          <a:p>
            <a:pPr marL="0" indent="0">
              <a:buNone/>
            </a:pPr>
            <a:r>
              <a:rPr lang="en-US" b="1" dirty="0"/>
              <a:t>            - vendor/</a:t>
            </a:r>
          </a:p>
          <a:p>
            <a:pPr marL="0" indent="0">
              <a:buNone/>
            </a:pPr>
            <a:r>
              <a:rPr lang="en-US" b="1" dirty="0" err="1"/>
              <a:t>js_unit_test</a:t>
            </a:r>
            <a:r>
              <a:rPr lang="en-US" b="1" dirty="0"/>
              <a:t>:</a:t>
            </a:r>
          </a:p>
          <a:p>
            <a:pPr marL="0" indent="0">
              <a:buNone/>
            </a:pPr>
            <a:r>
              <a:rPr lang="en-US" b="1" dirty="0"/>
              <a:t>        stage: test</a:t>
            </a:r>
          </a:p>
          <a:p>
            <a:pPr marL="0" indent="0">
              <a:buNone/>
            </a:pPr>
            <a:r>
              <a:rPr lang="en-US" b="1" dirty="0"/>
              <a:t>        script:</a:t>
            </a:r>
          </a:p>
          <a:p>
            <a:pPr marL="0" indent="0">
              <a:buNone/>
            </a:pPr>
            <a:r>
              <a:rPr lang="en-US" b="1" dirty="0"/>
              <a:t>          - </a:t>
            </a:r>
            <a:r>
              <a:rPr lang="en-US" b="1" dirty="0" err="1"/>
              <a:t>npm</a:t>
            </a:r>
            <a:r>
              <a:rPr lang="en-US" b="1" dirty="0"/>
              <a:t> install</a:t>
            </a:r>
          </a:p>
          <a:p>
            <a:pPr marL="0" indent="0">
              <a:buNone/>
            </a:pPr>
            <a:r>
              <a:rPr lang="en-US" b="1" dirty="0"/>
              <a:t>          - </a:t>
            </a:r>
            <a:r>
              <a:rPr lang="en-US" b="1" dirty="0" err="1"/>
              <a:t>npm</a:t>
            </a:r>
            <a:r>
              <a:rPr lang="en-US" b="1" dirty="0"/>
              <a:t> run test</a:t>
            </a:r>
          </a:p>
        </p:txBody>
      </p:sp>
      <p:sp>
        <p:nvSpPr>
          <p:cNvPr id="4" name="TextBox 3">
            <a:extLst>
              <a:ext uri="{FF2B5EF4-FFF2-40B4-BE49-F238E27FC236}">
                <a16:creationId xmlns:a16="http://schemas.microsoft.com/office/drawing/2014/main" id="{50567329-266C-D253-8645-5214EADAE352}"/>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8080227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FCCC-E9C9-1F1A-EC3A-C6B07DD2281B}"/>
              </a:ext>
            </a:extLst>
          </p:cNvPr>
          <p:cNvSpPr>
            <a:spLocks noGrp="1"/>
          </p:cNvSpPr>
          <p:nvPr>
            <p:ph type="title"/>
          </p:nvPr>
        </p:nvSpPr>
        <p:spPr/>
        <p:txBody>
          <a:bodyPr/>
          <a:lstStyle/>
          <a:p>
            <a:r>
              <a:rPr lang="en-US" dirty="0"/>
              <a:t>Break down of .</a:t>
            </a:r>
            <a:r>
              <a:rPr lang="en-US" dirty="0" err="1"/>
              <a:t>gitlab-ci.yml</a:t>
            </a:r>
            <a:r>
              <a:rPr lang="en-US" dirty="0"/>
              <a:t> – cont.</a:t>
            </a:r>
          </a:p>
        </p:txBody>
      </p:sp>
      <p:sp>
        <p:nvSpPr>
          <p:cNvPr id="3" name="Content Placeholder 2">
            <a:extLst>
              <a:ext uri="{FF2B5EF4-FFF2-40B4-BE49-F238E27FC236}">
                <a16:creationId xmlns:a16="http://schemas.microsoft.com/office/drawing/2014/main" id="{83AD2663-71D0-CAA9-BA86-C0B1332DA37A}"/>
              </a:ext>
            </a:extLst>
          </p:cNvPr>
          <p:cNvSpPr>
            <a:spLocks noGrp="1"/>
          </p:cNvSpPr>
          <p:nvPr>
            <p:ph idx="1"/>
          </p:nvPr>
        </p:nvSpPr>
        <p:spPr/>
        <p:txBody>
          <a:bodyPr>
            <a:normAutofit fontScale="92500" lnSpcReduction="10000"/>
          </a:bodyPr>
          <a:lstStyle/>
          <a:p>
            <a:pPr marL="0" indent="0">
              <a:buNone/>
            </a:pPr>
            <a:r>
              <a:rPr lang="en-US" dirty="0"/>
              <a:t>The </a:t>
            </a:r>
            <a:r>
              <a:rPr lang="en-US" dirty="0" err="1"/>
              <a:t>package_upload</a:t>
            </a:r>
            <a:r>
              <a:rPr lang="en-US" dirty="0"/>
              <a:t> job is the only component of the package stage, and consists of a script that installs all of the required dependencies and compiles all the front-end elements. To speed up this process, we use the cache key, which should download the cache used in the earlier </a:t>
            </a:r>
            <a:r>
              <a:rPr lang="en-US" dirty="0" err="1"/>
              <a:t>php_unit_test</a:t>
            </a:r>
            <a:r>
              <a:rPr lang="en-US" dirty="0"/>
              <a:t> if it's available. For this example, we've also set the policy to pull to demonstrate it. This means that while it will download any available cache stored under the composer key, it will not re-upload any files once the job has finished. This task will also only operate on tagged commits, which is handy if you're doing versioned releases of software. Once all of the scripts have been executed, all of the files in the public/ directory will be packaged and uploaded as artifacts and stored for up to a week:</a:t>
            </a:r>
          </a:p>
        </p:txBody>
      </p:sp>
      <p:sp>
        <p:nvSpPr>
          <p:cNvPr id="4" name="TextBox 3">
            <a:extLst>
              <a:ext uri="{FF2B5EF4-FFF2-40B4-BE49-F238E27FC236}">
                <a16:creationId xmlns:a16="http://schemas.microsoft.com/office/drawing/2014/main" id="{079A9691-7862-3E94-D05D-2A02E1CADB47}"/>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88391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61D7-2008-77A5-D266-B8859BF1A26F}"/>
              </a:ext>
            </a:extLst>
          </p:cNvPr>
          <p:cNvSpPr>
            <a:spLocks noGrp="1"/>
          </p:cNvSpPr>
          <p:nvPr>
            <p:ph type="title"/>
          </p:nvPr>
        </p:nvSpPr>
        <p:spPr/>
        <p:txBody>
          <a:bodyPr/>
          <a:lstStyle/>
          <a:p>
            <a:r>
              <a:rPr lang="en-US" dirty="0"/>
              <a:t>Break down of .</a:t>
            </a:r>
            <a:r>
              <a:rPr lang="en-US" dirty="0" err="1"/>
              <a:t>gitlab-ci.yml</a:t>
            </a:r>
            <a:r>
              <a:rPr lang="en-US" dirty="0"/>
              <a:t> – cont.</a:t>
            </a:r>
          </a:p>
        </p:txBody>
      </p:sp>
      <p:sp>
        <p:nvSpPr>
          <p:cNvPr id="3" name="Content Placeholder 2">
            <a:extLst>
              <a:ext uri="{FF2B5EF4-FFF2-40B4-BE49-F238E27FC236}">
                <a16:creationId xmlns:a16="http://schemas.microsoft.com/office/drawing/2014/main" id="{13A37CCD-937E-67B2-51C8-DAA813B45F3A}"/>
              </a:ext>
            </a:extLst>
          </p:cNvPr>
          <p:cNvSpPr>
            <a:spLocks noGrp="1"/>
          </p:cNvSpPr>
          <p:nvPr>
            <p:ph idx="1"/>
          </p:nvPr>
        </p:nvSpPr>
        <p:spPr>
          <a:xfrm>
            <a:off x="680321" y="2336873"/>
            <a:ext cx="9613861" cy="4290350"/>
          </a:xfrm>
        </p:spPr>
        <p:txBody>
          <a:bodyPr>
            <a:normAutofit fontScale="47500" lnSpcReduction="20000"/>
          </a:bodyPr>
          <a:lstStyle/>
          <a:p>
            <a:pPr marL="0" indent="0">
              <a:buNone/>
            </a:pPr>
            <a:r>
              <a:rPr lang="en-US" dirty="0" err="1"/>
              <a:t>package_upload</a:t>
            </a:r>
            <a:r>
              <a:rPr lang="en-US" dirty="0"/>
              <a:t>:</a:t>
            </a:r>
          </a:p>
          <a:p>
            <a:pPr marL="0" indent="0">
              <a:buNone/>
            </a:pPr>
            <a:r>
              <a:rPr lang="en-US" dirty="0"/>
              <a:t>        stage: package</a:t>
            </a:r>
          </a:p>
          <a:p>
            <a:pPr marL="0" indent="0">
              <a:buNone/>
            </a:pPr>
            <a:r>
              <a:rPr lang="en-US" dirty="0"/>
              <a:t>        script:</a:t>
            </a:r>
          </a:p>
          <a:p>
            <a:pPr marL="0" indent="0">
              <a:buNone/>
            </a:pPr>
            <a:r>
              <a:rPr lang="en-US" dirty="0"/>
              <a:t>          - composer install</a:t>
            </a:r>
          </a:p>
          <a:p>
            <a:pPr marL="0" indent="0">
              <a:buNone/>
            </a:pPr>
            <a:r>
              <a:rPr lang="en-US" dirty="0"/>
              <a:t>          - </a:t>
            </a:r>
            <a:r>
              <a:rPr lang="en-US" dirty="0" err="1"/>
              <a:t>npm</a:t>
            </a:r>
            <a:r>
              <a:rPr lang="en-US" dirty="0"/>
              <a:t> install</a:t>
            </a:r>
          </a:p>
          <a:p>
            <a:pPr marL="0" indent="0">
              <a:buNone/>
            </a:pPr>
            <a:r>
              <a:rPr lang="en-US" dirty="0"/>
              <a:t>          - webpack</a:t>
            </a:r>
          </a:p>
          <a:p>
            <a:pPr marL="0" indent="0">
              <a:buNone/>
            </a:pPr>
            <a:r>
              <a:rPr lang="en-US" dirty="0"/>
              <a:t>        cache:</a:t>
            </a:r>
          </a:p>
          <a:p>
            <a:pPr marL="0" indent="0">
              <a:buNone/>
            </a:pPr>
            <a:r>
              <a:rPr lang="en-US" dirty="0"/>
              <a:t>          key: composer</a:t>
            </a:r>
          </a:p>
          <a:p>
            <a:pPr marL="0" indent="0">
              <a:buNone/>
            </a:pPr>
            <a:r>
              <a:rPr lang="en-US" dirty="0"/>
              <a:t>          paths:</a:t>
            </a:r>
          </a:p>
          <a:p>
            <a:pPr marL="0" indent="0">
              <a:buNone/>
            </a:pPr>
            <a:r>
              <a:rPr lang="en-US" dirty="0"/>
              <a:t>            -vendor/</a:t>
            </a:r>
          </a:p>
          <a:p>
            <a:pPr marL="0" indent="0">
              <a:buNone/>
            </a:pPr>
            <a:r>
              <a:rPr lang="en-US" dirty="0"/>
              <a:t>          policy: pull</a:t>
            </a:r>
          </a:p>
          <a:p>
            <a:pPr marL="0" indent="0">
              <a:buNone/>
            </a:pPr>
            <a:r>
              <a:rPr lang="en-US" dirty="0"/>
              <a:t>        artifacts:</a:t>
            </a:r>
          </a:p>
          <a:p>
            <a:pPr marL="0" indent="0">
              <a:buNone/>
            </a:pPr>
            <a:r>
              <a:rPr lang="en-US" dirty="0"/>
              <a:t>          paths:</a:t>
            </a:r>
          </a:p>
          <a:p>
            <a:pPr marL="0" indent="0">
              <a:buNone/>
            </a:pPr>
            <a:r>
              <a:rPr lang="en-US" dirty="0"/>
              <a:t>- public/</a:t>
            </a:r>
          </a:p>
          <a:p>
            <a:pPr marL="0" indent="0">
              <a:buNone/>
            </a:pPr>
            <a:r>
              <a:rPr lang="en-US" dirty="0"/>
              <a:t>          </a:t>
            </a:r>
            <a:r>
              <a:rPr lang="en-US" dirty="0" err="1"/>
              <a:t>expire_in</a:t>
            </a:r>
            <a:r>
              <a:rPr lang="en-US" dirty="0"/>
              <a:t>: 1 week</a:t>
            </a:r>
          </a:p>
          <a:p>
            <a:pPr marL="0" indent="0">
              <a:buNone/>
            </a:pPr>
            <a:r>
              <a:rPr lang="en-US" dirty="0"/>
              <a:t>          only:</a:t>
            </a:r>
          </a:p>
          <a:p>
            <a:pPr marL="0" indent="0">
              <a:buNone/>
            </a:pPr>
            <a:r>
              <a:rPr lang="en-US" dirty="0"/>
              <a:t>            - tags</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8D06A6E1-5576-0816-B2E9-64EFAA7AE7C3}"/>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0388059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BB8D-E6AD-7285-920A-6BBBBAB1F8BF}"/>
              </a:ext>
            </a:extLst>
          </p:cNvPr>
          <p:cNvSpPr>
            <a:spLocks noGrp="1"/>
          </p:cNvSpPr>
          <p:nvPr>
            <p:ph type="title"/>
          </p:nvPr>
        </p:nvSpPr>
        <p:spPr/>
        <p:txBody>
          <a:bodyPr/>
          <a:lstStyle/>
          <a:p>
            <a:r>
              <a:rPr lang="en-US" dirty="0"/>
              <a:t>Break down of .</a:t>
            </a:r>
            <a:r>
              <a:rPr lang="en-US" dirty="0" err="1"/>
              <a:t>gitlab-ci.yml</a:t>
            </a:r>
            <a:r>
              <a:rPr lang="en-US" dirty="0"/>
              <a:t> – cont.</a:t>
            </a:r>
          </a:p>
        </p:txBody>
      </p:sp>
      <p:sp>
        <p:nvSpPr>
          <p:cNvPr id="3" name="Content Placeholder 2">
            <a:extLst>
              <a:ext uri="{FF2B5EF4-FFF2-40B4-BE49-F238E27FC236}">
                <a16:creationId xmlns:a16="http://schemas.microsoft.com/office/drawing/2014/main" id="{8E176AEA-88DC-89CD-5055-F85F24ED6714}"/>
              </a:ext>
            </a:extLst>
          </p:cNvPr>
          <p:cNvSpPr>
            <a:spLocks noGrp="1"/>
          </p:cNvSpPr>
          <p:nvPr>
            <p:ph idx="1"/>
          </p:nvPr>
        </p:nvSpPr>
        <p:spPr/>
        <p:txBody>
          <a:bodyPr>
            <a:normAutofit/>
          </a:bodyPr>
          <a:lstStyle/>
          <a:p>
            <a:pPr marL="0" indent="0">
              <a:buNone/>
            </a:pPr>
            <a:r>
              <a:rPr lang="en-US" dirty="0"/>
              <a:t>The last stage to run is </a:t>
            </a:r>
            <a:r>
              <a:rPr lang="en-US" dirty="0" err="1"/>
              <a:t>deploy_production</a:t>
            </a:r>
            <a:r>
              <a:rPr lang="en-US" dirty="0"/>
              <a:t>, which will only be available if the preceding stages have completed successfully. Note that if a job (such as </a:t>
            </a:r>
            <a:r>
              <a:rPr lang="en-US" dirty="0" err="1"/>
              <a:t>package_upload</a:t>
            </a:r>
            <a:r>
              <a:rPr lang="en-US" dirty="0"/>
              <a:t>) doesn't run because it isn't a tagged release, the stage can still be considered to have run successfully. The </a:t>
            </a:r>
            <a:r>
              <a:rPr lang="en-US" dirty="0" err="1"/>
              <a:t>deploy_production</a:t>
            </a:r>
            <a:r>
              <a:rPr lang="en-US" dirty="0"/>
              <a:t> task will run a script that installs all of the dependencies and prepare any necessary files and then deploy itself. This code will only run when pushed to the master branch:</a:t>
            </a:r>
          </a:p>
          <a:p>
            <a:pPr marL="0" indent="0">
              <a:buNone/>
            </a:pPr>
            <a:endParaRPr lang="en-US" dirty="0"/>
          </a:p>
        </p:txBody>
      </p:sp>
      <p:sp>
        <p:nvSpPr>
          <p:cNvPr id="4" name="TextBox 3">
            <a:extLst>
              <a:ext uri="{FF2B5EF4-FFF2-40B4-BE49-F238E27FC236}">
                <a16:creationId xmlns:a16="http://schemas.microsoft.com/office/drawing/2014/main" id="{1F2EC7BC-7B11-70BB-C235-BD27B8483232}"/>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9880436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D08E-6E27-D1FA-0CBD-EB40AA1E80C6}"/>
              </a:ext>
            </a:extLst>
          </p:cNvPr>
          <p:cNvSpPr>
            <a:spLocks noGrp="1"/>
          </p:cNvSpPr>
          <p:nvPr>
            <p:ph type="title"/>
          </p:nvPr>
        </p:nvSpPr>
        <p:spPr/>
        <p:txBody>
          <a:bodyPr/>
          <a:lstStyle/>
          <a:p>
            <a:r>
              <a:rPr lang="en-US" dirty="0"/>
              <a:t>Break down of .</a:t>
            </a:r>
            <a:r>
              <a:rPr lang="en-US" dirty="0" err="1"/>
              <a:t>gitlab-ci.yml</a:t>
            </a:r>
            <a:r>
              <a:rPr lang="en-US" dirty="0"/>
              <a:t> – cont.</a:t>
            </a:r>
          </a:p>
        </p:txBody>
      </p:sp>
      <p:sp>
        <p:nvSpPr>
          <p:cNvPr id="3" name="Content Placeholder 2">
            <a:extLst>
              <a:ext uri="{FF2B5EF4-FFF2-40B4-BE49-F238E27FC236}">
                <a16:creationId xmlns:a16="http://schemas.microsoft.com/office/drawing/2014/main" id="{6CDB23DA-6144-1D23-4873-8C744970017F}"/>
              </a:ext>
            </a:extLst>
          </p:cNvPr>
          <p:cNvSpPr>
            <a:spLocks noGrp="1"/>
          </p:cNvSpPr>
          <p:nvPr>
            <p:ph idx="1"/>
          </p:nvPr>
        </p:nvSpPr>
        <p:spPr/>
        <p:txBody>
          <a:bodyPr>
            <a:normAutofit fontScale="55000" lnSpcReduction="20000"/>
          </a:bodyPr>
          <a:lstStyle/>
          <a:p>
            <a:pPr marL="0" indent="0">
              <a:buNone/>
            </a:pPr>
            <a:r>
              <a:rPr lang="en-US" dirty="0" err="1"/>
              <a:t>deploy_production</a:t>
            </a:r>
            <a:r>
              <a:rPr lang="en-US" dirty="0"/>
              <a:t>:</a:t>
            </a:r>
          </a:p>
          <a:p>
            <a:pPr marL="0" indent="0">
              <a:buNone/>
            </a:pPr>
            <a:r>
              <a:rPr lang="en-US" dirty="0"/>
              <a:t>   stage: deploy</a:t>
            </a:r>
          </a:p>
          <a:p>
            <a:pPr marL="0" indent="0">
              <a:buNone/>
            </a:pPr>
            <a:r>
              <a:rPr lang="en-US" dirty="0"/>
              <a:t>script:</a:t>
            </a:r>
          </a:p>
          <a:p>
            <a:pPr marL="0" indent="0">
              <a:buNone/>
            </a:pPr>
            <a:r>
              <a:rPr lang="en-US" dirty="0"/>
              <a:t>          - composer install</a:t>
            </a:r>
          </a:p>
          <a:p>
            <a:pPr marL="0" indent="0">
              <a:buNone/>
            </a:pPr>
            <a:r>
              <a:rPr lang="en-US" dirty="0"/>
              <a:t>          - </a:t>
            </a:r>
            <a:r>
              <a:rPr lang="en-US" dirty="0" err="1"/>
              <a:t>npm</a:t>
            </a:r>
            <a:r>
              <a:rPr lang="en-US" dirty="0"/>
              <a:t> install</a:t>
            </a:r>
          </a:p>
          <a:p>
            <a:pPr marL="0" indent="0">
              <a:buNone/>
            </a:pPr>
            <a:r>
              <a:rPr lang="en-US" dirty="0"/>
              <a:t>          - webpack</a:t>
            </a:r>
          </a:p>
          <a:p>
            <a:pPr marL="0" indent="0">
              <a:buNone/>
            </a:pPr>
            <a:r>
              <a:rPr lang="en-US" dirty="0"/>
              <a:t>          - .composer/vendor/bin/envoy run deploy</a:t>
            </a:r>
          </a:p>
          <a:p>
            <a:pPr marL="0" indent="0">
              <a:buNone/>
            </a:pPr>
            <a:r>
              <a:rPr lang="en-US" dirty="0"/>
              <a:t>        environment:</a:t>
            </a:r>
          </a:p>
          <a:p>
            <a:pPr marL="0" indent="0">
              <a:buNone/>
            </a:pPr>
            <a:r>
              <a:rPr lang="en-US" dirty="0"/>
              <a:t>          name: production</a:t>
            </a:r>
          </a:p>
          <a:p>
            <a:pPr marL="0" indent="0">
              <a:buNone/>
            </a:pPr>
            <a:r>
              <a:rPr lang="en-US" dirty="0"/>
              <a:t>          </a:t>
            </a:r>
            <a:r>
              <a:rPr lang="en-US" dirty="0" err="1"/>
              <a:t>url</a:t>
            </a:r>
            <a:r>
              <a:rPr lang="en-US" dirty="0"/>
              <a:t>: http://192.168.0.1</a:t>
            </a:r>
          </a:p>
          <a:p>
            <a:pPr marL="0" indent="0">
              <a:buNone/>
            </a:pPr>
            <a:r>
              <a:rPr lang="en-US" dirty="0"/>
              <a:t>        when: manual</a:t>
            </a:r>
          </a:p>
          <a:p>
            <a:pPr marL="0" indent="0">
              <a:buNone/>
            </a:pPr>
            <a:r>
              <a:rPr lang="en-US" dirty="0"/>
              <a:t>        only:</a:t>
            </a:r>
          </a:p>
          <a:p>
            <a:pPr marL="0" indent="0">
              <a:buNone/>
            </a:pPr>
            <a:r>
              <a:rPr lang="en-US" dirty="0"/>
              <a:t>          - master</a:t>
            </a:r>
          </a:p>
          <a:p>
            <a:pPr marL="0" indent="0">
              <a:buNone/>
            </a:pPr>
            <a:endParaRPr lang="en-US" dirty="0"/>
          </a:p>
        </p:txBody>
      </p:sp>
      <p:sp>
        <p:nvSpPr>
          <p:cNvPr id="4" name="TextBox 3">
            <a:extLst>
              <a:ext uri="{FF2B5EF4-FFF2-40B4-BE49-F238E27FC236}">
                <a16:creationId xmlns:a16="http://schemas.microsoft.com/office/drawing/2014/main" id="{1B603E8B-6F8E-F415-5048-40BB4B208079}"/>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1580646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1DBB1-399C-A651-C30D-D51FC9C4CDAC}"/>
              </a:ext>
            </a:extLst>
          </p:cNvPr>
          <p:cNvSpPr>
            <a:spLocks noGrp="1"/>
          </p:cNvSpPr>
          <p:nvPr>
            <p:ph type="title"/>
          </p:nvPr>
        </p:nvSpPr>
        <p:spPr/>
        <p:txBody>
          <a:bodyPr/>
          <a:lstStyle/>
          <a:p>
            <a:r>
              <a:rPr lang="en-US" dirty="0"/>
              <a:t>GitLab CI/CD web </a:t>
            </a:r>
            <a:r>
              <a:rPr lang="en-US" dirty="0" err="1"/>
              <a:t>ui</a:t>
            </a:r>
            <a:endParaRPr lang="en-US" dirty="0"/>
          </a:p>
        </p:txBody>
      </p:sp>
      <p:sp>
        <p:nvSpPr>
          <p:cNvPr id="3" name="TextBox 2">
            <a:extLst>
              <a:ext uri="{FF2B5EF4-FFF2-40B4-BE49-F238E27FC236}">
                <a16:creationId xmlns:a16="http://schemas.microsoft.com/office/drawing/2014/main" id="{9A99C9F8-F9F1-8A68-9A1B-4DFDBD771632}"/>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pic>
        <p:nvPicPr>
          <p:cNvPr id="8" name="Content Placeholder 7">
            <a:extLst>
              <a:ext uri="{FF2B5EF4-FFF2-40B4-BE49-F238E27FC236}">
                <a16:creationId xmlns:a16="http://schemas.microsoft.com/office/drawing/2014/main" id="{7FCC801B-366A-11BB-7B8D-8D84DD5D3CFB}"/>
              </a:ext>
            </a:extLst>
          </p:cNvPr>
          <p:cNvPicPr>
            <a:picLocks noGrp="1" noChangeAspect="1"/>
          </p:cNvPicPr>
          <p:nvPr>
            <p:ph idx="1"/>
          </p:nvPr>
        </p:nvPicPr>
        <p:blipFill>
          <a:blip r:embed="rId2"/>
          <a:stretch>
            <a:fillRect/>
          </a:stretch>
        </p:blipFill>
        <p:spPr>
          <a:xfrm>
            <a:off x="1604746" y="2336800"/>
            <a:ext cx="8456330" cy="3918527"/>
          </a:xfrm>
        </p:spPr>
      </p:pic>
    </p:spTree>
    <p:extLst>
      <p:ext uri="{BB962C8B-B14F-4D97-AF65-F5344CB8AC3E}">
        <p14:creationId xmlns:p14="http://schemas.microsoft.com/office/powerpoint/2010/main" val="2369306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D3608-7523-1706-983E-5EF86AD0466C}"/>
              </a:ext>
            </a:extLst>
          </p:cNvPr>
          <p:cNvSpPr>
            <a:spLocks noGrp="1"/>
          </p:cNvSpPr>
          <p:nvPr>
            <p:ph type="title"/>
          </p:nvPr>
        </p:nvSpPr>
        <p:spPr/>
        <p:txBody>
          <a:bodyPr/>
          <a:lstStyle/>
          <a:p>
            <a:r>
              <a:rPr lang="en-US" dirty="0"/>
              <a:t>Check your .</a:t>
            </a:r>
            <a:r>
              <a:rPr lang="en-US" dirty="0" err="1"/>
              <a:t>gitlab-ci.yml</a:t>
            </a:r>
            <a:endParaRPr lang="en-US"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B76BC77E-C80B-8F5F-C78A-E6C9B305307B}"/>
              </a:ext>
            </a:extLst>
          </p:cNvPr>
          <p:cNvPicPr>
            <a:picLocks noGrp="1" noChangeAspect="1"/>
          </p:cNvPicPr>
          <p:nvPr>
            <p:ph idx="1"/>
          </p:nvPr>
        </p:nvPicPr>
        <p:blipFill>
          <a:blip r:embed="rId2"/>
          <a:stretch>
            <a:fillRect/>
          </a:stretch>
        </p:blipFill>
        <p:spPr>
          <a:xfrm>
            <a:off x="945933" y="2130253"/>
            <a:ext cx="4671446" cy="4614708"/>
          </a:xfrm>
        </p:spPr>
      </p:pic>
      <p:pic>
        <p:nvPicPr>
          <p:cNvPr id="7" name="Picture 6" descr="A screenshot of a computer program&#10;&#10;Description automatically generated with medium confidence">
            <a:extLst>
              <a:ext uri="{FF2B5EF4-FFF2-40B4-BE49-F238E27FC236}">
                <a16:creationId xmlns:a16="http://schemas.microsoft.com/office/drawing/2014/main" id="{AF23F6DA-CDCB-77C4-B825-3B65AD905FEB}"/>
              </a:ext>
            </a:extLst>
          </p:cNvPr>
          <p:cNvPicPr>
            <a:picLocks noChangeAspect="1"/>
          </p:cNvPicPr>
          <p:nvPr/>
        </p:nvPicPr>
        <p:blipFill>
          <a:blip r:embed="rId3"/>
          <a:stretch>
            <a:fillRect/>
          </a:stretch>
        </p:blipFill>
        <p:spPr>
          <a:xfrm>
            <a:off x="5957140" y="2130252"/>
            <a:ext cx="5676339" cy="4614709"/>
          </a:xfrm>
          <a:prstGeom prst="rect">
            <a:avLst/>
          </a:prstGeom>
        </p:spPr>
      </p:pic>
      <p:sp>
        <p:nvSpPr>
          <p:cNvPr id="3" name="TextBox 2">
            <a:extLst>
              <a:ext uri="{FF2B5EF4-FFF2-40B4-BE49-F238E27FC236}">
                <a16:creationId xmlns:a16="http://schemas.microsoft.com/office/drawing/2014/main" id="{CAD6A8BB-8A61-5E3E-FCB1-4A0D6582C8ED}"/>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8451981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C7B1-39D1-0CD5-5B10-D0C08951B367}"/>
              </a:ext>
            </a:extLst>
          </p:cNvPr>
          <p:cNvSpPr>
            <a:spLocks noGrp="1"/>
          </p:cNvSpPr>
          <p:nvPr>
            <p:ph type="title"/>
          </p:nvPr>
        </p:nvSpPr>
        <p:spPr/>
        <p:txBody>
          <a:bodyPr/>
          <a:lstStyle/>
          <a:p>
            <a:r>
              <a:rPr lang="en-US" dirty="0"/>
              <a:t>Job listing</a:t>
            </a:r>
          </a:p>
        </p:txBody>
      </p:sp>
      <p:sp>
        <p:nvSpPr>
          <p:cNvPr id="3" name="TextBox 2">
            <a:extLst>
              <a:ext uri="{FF2B5EF4-FFF2-40B4-BE49-F238E27FC236}">
                <a16:creationId xmlns:a16="http://schemas.microsoft.com/office/drawing/2014/main" id="{D548AA73-A32C-A4F7-B15A-72E08027AF1E}"/>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pic>
        <p:nvPicPr>
          <p:cNvPr id="8" name="Content Placeholder 7">
            <a:extLst>
              <a:ext uri="{FF2B5EF4-FFF2-40B4-BE49-F238E27FC236}">
                <a16:creationId xmlns:a16="http://schemas.microsoft.com/office/drawing/2014/main" id="{768D8294-C1EC-9054-796C-93C7C28243B7}"/>
              </a:ext>
            </a:extLst>
          </p:cNvPr>
          <p:cNvPicPr>
            <a:picLocks noGrp="1" noChangeAspect="1"/>
          </p:cNvPicPr>
          <p:nvPr>
            <p:ph idx="1"/>
          </p:nvPr>
        </p:nvPicPr>
        <p:blipFill>
          <a:blip r:embed="rId2"/>
          <a:stretch>
            <a:fillRect/>
          </a:stretch>
        </p:blipFill>
        <p:spPr>
          <a:xfrm>
            <a:off x="706728" y="2336800"/>
            <a:ext cx="9562519" cy="3598863"/>
          </a:xfrm>
        </p:spPr>
      </p:pic>
    </p:spTree>
    <p:extLst>
      <p:ext uri="{BB962C8B-B14F-4D97-AF65-F5344CB8AC3E}">
        <p14:creationId xmlns:p14="http://schemas.microsoft.com/office/powerpoint/2010/main" val="70463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9F9F-394D-F287-922F-A8A8BA3C8450}"/>
              </a:ext>
            </a:extLst>
          </p:cNvPr>
          <p:cNvSpPr>
            <a:spLocks noGrp="1"/>
          </p:cNvSpPr>
          <p:nvPr>
            <p:ph type="title"/>
          </p:nvPr>
        </p:nvSpPr>
        <p:spPr/>
        <p:txBody>
          <a:bodyPr/>
          <a:lstStyle/>
          <a:p>
            <a:r>
              <a:rPr lang="en-US" dirty="0"/>
              <a:t>CI/CD Analytics</a:t>
            </a:r>
          </a:p>
        </p:txBody>
      </p:sp>
      <p:pic>
        <p:nvPicPr>
          <p:cNvPr id="5" name="Content Placeholder 4" descr="A screenshot of a graph&#10;&#10;Description automatically generated with low confidence">
            <a:extLst>
              <a:ext uri="{FF2B5EF4-FFF2-40B4-BE49-F238E27FC236}">
                <a16:creationId xmlns:a16="http://schemas.microsoft.com/office/drawing/2014/main" id="{39F5026E-D660-A2D0-4FBB-BC6C63E60867}"/>
              </a:ext>
            </a:extLst>
          </p:cNvPr>
          <p:cNvPicPr>
            <a:picLocks noGrp="1" noChangeAspect="1"/>
          </p:cNvPicPr>
          <p:nvPr>
            <p:ph idx="1"/>
          </p:nvPr>
        </p:nvPicPr>
        <p:blipFill>
          <a:blip r:embed="rId2"/>
          <a:stretch>
            <a:fillRect/>
          </a:stretch>
        </p:blipFill>
        <p:spPr>
          <a:xfrm>
            <a:off x="3626070" y="2221186"/>
            <a:ext cx="8355174" cy="4390635"/>
          </a:xfrm>
        </p:spPr>
      </p:pic>
      <p:sp>
        <p:nvSpPr>
          <p:cNvPr id="3" name="TextBox 2">
            <a:extLst>
              <a:ext uri="{FF2B5EF4-FFF2-40B4-BE49-F238E27FC236}">
                <a16:creationId xmlns:a16="http://schemas.microsoft.com/office/drawing/2014/main" id="{75B207F0-0A8B-2613-88F4-AD03E96F2AFD}"/>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pic>
        <p:nvPicPr>
          <p:cNvPr id="6" name="Picture 5">
            <a:extLst>
              <a:ext uri="{FF2B5EF4-FFF2-40B4-BE49-F238E27FC236}">
                <a16:creationId xmlns:a16="http://schemas.microsoft.com/office/drawing/2014/main" id="{5604B72F-CC24-7498-9F57-D2D46BECBF17}"/>
              </a:ext>
            </a:extLst>
          </p:cNvPr>
          <p:cNvPicPr>
            <a:picLocks noChangeAspect="1"/>
          </p:cNvPicPr>
          <p:nvPr/>
        </p:nvPicPr>
        <p:blipFill>
          <a:blip r:embed="rId3"/>
          <a:stretch>
            <a:fillRect/>
          </a:stretch>
        </p:blipFill>
        <p:spPr>
          <a:xfrm>
            <a:off x="106087" y="2111234"/>
            <a:ext cx="3052750" cy="4390635"/>
          </a:xfrm>
          <a:prstGeom prst="rect">
            <a:avLst/>
          </a:prstGeom>
        </p:spPr>
      </p:pic>
    </p:spTree>
    <p:extLst>
      <p:ext uri="{BB962C8B-B14F-4D97-AF65-F5344CB8AC3E}">
        <p14:creationId xmlns:p14="http://schemas.microsoft.com/office/powerpoint/2010/main" val="39829734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7CE4-D7BB-E098-DBC1-9AD57F7E9E28}"/>
              </a:ext>
            </a:extLst>
          </p:cNvPr>
          <p:cNvSpPr>
            <a:spLocks noGrp="1"/>
          </p:cNvSpPr>
          <p:nvPr>
            <p:ph type="title"/>
          </p:nvPr>
        </p:nvSpPr>
        <p:spPr/>
        <p:txBody>
          <a:bodyPr/>
          <a:lstStyle/>
          <a:p>
            <a:r>
              <a:rPr lang="en-US" dirty="0"/>
              <a:t>Environments</a:t>
            </a:r>
          </a:p>
        </p:txBody>
      </p:sp>
      <p:sp>
        <p:nvSpPr>
          <p:cNvPr id="3" name="TextBox 2">
            <a:extLst>
              <a:ext uri="{FF2B5EF4-FFF2-40B4-BE49-F238E27FC236}">
                <a16:creationId xmlns:a16="http://schemas.microsoft.com/office/drawing/2014/main" id="{16862A06-9E4F-0C85-020D-7D880339A966}"/>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pic>
        <p:nvPicPr>
          <p:cNvPr id="8" name="Content Placeholder 7" descr="A screenshot of a computer&#10;&#10;Description automatically generated">
            <a:extLst>
              <a:ext uri="{FF2B5EF4-FFF2-40B4-BE49-F238E27FC236}">
                <a16:creationId xmlns:a16="http://schemas.microsoft.com/office/drawing/2014/main" id="{8D201385-09AA-25C4-C40E-AD6943B95111}"/>
              </a:ext>
            </a:extLst>
          </p:cNvPr>
          <p:cNvPicPr>
            <a:picLocks noGrp="1" noChangeAspect="1"/>
          </p:cNvPicPr>
          <p:nvPr>
            <p:ph idx="1"/>
          </p:nvPr>
        </p:nvPicPr>
        <p:blipFill>
          <a:blip r:embed="rId2"/>
          <a:stretch>
            <a:fillRect/>
          </a:stretch>
        </p:blipFill>
        <p:spPr>
          <a:xfrm>
            <a:off x="1567695" y="2367973"/>
            <a:ext cx="8899222" cy="4084782"/>
          </a:xfrm>
        </p:spPr>
      </p:pic>
    </p:spTree>
    <p:extLst>
      <p:ext uri="{BB962C8B-B14F-4D97-AF65-F5344CB8AC3E}">
        <p14:creationId xmlns:p14="http://schemas.microsoft.com/office/powerpoint/2010/main" val="3342829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255B-C335-0757-AEFB-6EA04DE0EF51}"/>
              </a:ext>
            </a:extLst>
          </p:cNvPr>
          <p:cNvSpPr>
            <a:spLocks noGrp="1"/>
          </p:cNvSpPr>
          <p:nvPr>
            <p:ph type="title"/>
          </p:nvPr>
        </p:nvSpPr>
        <p:spPr/>
        <p:txBody>
          <a:bodyPr/>
          <a:lstStyle/>
          <a:p>
            <a:r>
              <a:rPr lang="en-US" dirty="0"/>
              <a:t>Git Commands – Setting up git Repo</a:t>
            </a:r>
          </a:p>
        </p:txBody>
      </p:sp>
      <p:sp>
        <p:nvSpPr>
          <p:cNvPr id="3" name="Content Placeholder 2">
            <a:extLst>
              <a:ext uri="{FF2B5EF4-FFF2-40B4-BE49-F238E27FC236}">
                <a16:creationId xmlns:a16="http://schemas.microsoft.com/office/drawing/2014/main" id="{FD05DB6E-8DFE-7198-20AC-C44CF2E3D942}"/>
              </a:ext>
            </a:extLst>
          </p:cNvPr>
          <p:cNvSpPr>
            <a:spLocks noGrp="1"/>
          </p:cNvSpPr>
          <p:nvPr>
            <p:ph idx="1"/>
          </p:nvPr>
        </p:nvSpPr>
        <p:spPr>
          <a:xfrm>
            <a:off x="680321" y="2336872"/>
            <a:ext cx="9613861" cy="4307767"/>
          </a:xfrm>
        </p:spPr>
        <p:txBody>
          <a:bodyPr>
            <a:normAutofit fontScale="92500" lnSpcReduction="20000"/>
          </a:bodyPr>
          <a:lstStyle/>
          <a:p>
            <a:pPr marL="0" indent="0">
              <a:buNone/>
            </a:pPr>
            <a:r>
              <a:rPr lang="en-US" dirty="0"/>
              <a:t>$ git branch -–create foo</a:t>
            </a:r>
          </a:p>
          <a:p>
            <a:pPr marL="0" indent="0">
              <a:buNone/>
            </a:pPr>
            <a:r>
              <a:rPr lang="en-US" dirty="0"/>
              <a:t>$ git branch –-delete foo</a:t>
            </a:r>
          </a:p>
          <a:p>
            <a:pPr marL="0" indent="0">
              <a:buNone/>
            </a:pPr>
            <a:r>
              <a:rPr lang="en-US" dirty="0"/>
              <a:t>$ </a:t>
            </a:r>
            <a:r>
              <a:rPr lang="en-US" dirty="0" err="1"/>
              <a:t>mkdir</a:t>
            </a:r>
            <a:r>
              <a:rPr lang="en-US" dirty="0"/>
              <a:t> </a:t>
            </a:r>
            <a:r>
              <a:rPr lang="en-US" dirty="0" err="1"/>
              <a:t>newdirectory</a:t>
            </a:r>
            <a:endParaRPr lang="en-US" dirty="0"/>
          </a:p>
          <a:p>
            <a:pPr marL="0" indent="0">
              <a:buNone/>
            </a:pPr>
            <a:r>
              <a:rPr lang="en-US" dirty="0"/>
              <a:t>$ cd </a:t>
            </a:r>
            <a:r>
              <a:rPr lang="en-US" dirty="0" err="1"/>
              <a:t>newdirectory</a:t>
            </a:r>
            <a:endParaRPr lang="en-US" dirty="0"/>
          </a:p>
          <a:p>
            <a:pPr marL="0" indent="0">
              <a:buNone/>
            </a:pPr>
            <a:r>
              <a:rPr lang="en-US" dirty="0"/>
              <a:t>$ git status</a:t>
            </a:r>
          </a:p>
          <a:p>
            <a:pPr marL="0" indent="0">
              <a:buNone/>
            </a:pPr>
            <a:r>
              <a:rPr lang="en-US" dirty="0"/>
              <a:t>fatal: not a git repository (or any of the parent directories): .git</a:t>
            </a:r>
          </a:p>
          <a:p>
            <a:pPr marL="0" indent="0">
              <a:buNone/>
            </a:pPr>
            <a:r>
              <a:rPr lang="en-US" dirty="0"/>
              <a:t>$ git </a:t>
            </a:r>
            <a:r>
              <a:rPr lang="en-US" dirty="0" err="1"/>
              <a:t>init</a:t>
            </a:r>
            <a:endParaRPr lang="en-US" dirty="0"/>
          </a:p>
          <a:p>
            <a:pPr marL="0" indent="0">
              <a:buNone/>
            </a:pPr>
            <a:r>
              <a:rPr lang="en-US" dirty="0"/>
              <a:t>$ git status</a:t>
            </a:r>
          </a:p>
          <a:p>
            <a:pPr marL="0" indent="0">
              <a:buNone/>
            </a:pPr>
            <a:r>
              <a:rPr lang="en-US" dirty="0"/>
              <a:t>On branch main</a:t>
            </a:r>
          </a:p>
          <a:p>
            <a:pPr marL="0" indent="0">
              <a:buNone/>
            </a:pPr>
            <a:r>
              <a:rPr lang="en-US" dirty="0"/>
              <a:t>Your branch is up to date with 'origin/main'.</a:t>
            </a:r>
          </a:p>
          <a:p>
            <a:pPr marL="0" indent="0">
              <a:buNone/>
            </a:pPr>
            <a:r>
              <a:rPr lang="en-US" dirty="0"/>
              <a:t>nothing to commit, working tree clean</a:t>
            </a:r>
          </a:p>
          <a:p>
            <a:pPr marL="0" indent="0">
              <a:buNone/>
            </a:pPr>
            <a:endParaRPr lang="en-US" dirty="0"/>
          </a:p>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56CDC40D-9CC7-07F9-AE9A-93304822B7B0}"/>
              </a:ext>
            </a:extLst>
          </p:cNvPr>
          <p:cNvSpPr txBox="1"/>
          <p:nvPr/>
        </p:nvSpPr>
        <p:spPr>
          <a:xfrm>
            <a:off x="10842173" y="900862"/>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6185758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A1A3E-6E0F-F286-337A-AB0BD124BA35}"/>
              </a:ext>
            </a:extLst>
          </p:cNvPr>
          <p:cNvSpPr>
            <a:spLocks noGrp="1"/>
          </p:cNvSpPr>
          <p:nvPr>
            <p:ph type="title"/>
          </p:nvPr>
        </p:nvSpPr>
        <p:spPr/>
        <p:txBody>
          <a:bodyPr/>
          <a:lstStyle/>
          <a:p>
            <a:r>
              <a:rPr lang="en-US" dirty="0"/>
              <a:t>Importing repositories</a:t>
            </a:r>
          </a:p>
        </p:txBody>
      </p:sp>
      <p:pic>
        <p:nvPicPr>
          <p:cNvPr id="5" name="Content Placeholder 4" descr="A screenshot of a project&#10;&#10;Description automatically generated with low confidence">
            <a:extLst>
              <a:ext uri="{FF2B5EF4-FFF2-40B4-BE49-F238E27FC236}">
                <a16:creationId xmlns:a16="http://schemas.microsoft.com/office/drawing/2014/main" id="{3B6888B7-3D53-B114-809B-E7D7055B5AF0}"/>
              </a:ext>
            </a:extLst>
          </p:cNvPr>
          <p:cNvPicPr>
            <a:picLocks noGrp="1" noChangeAspect="1"/>
          </p:cNvPicPr>
          <p:nvPr>
            <p:ph idx="1"/>
          </p:nvPr>
        </p:nvPicPr>
        <p:blipFill>
          <a:blip r:embed="rId2"/>
          <a:stretch>
            <a:fillRect/>
          </a:stretch>
        </p:blipFill>
        <p:spPr>
          <a:xfrm>
            <a:off x="0" y="2116083"/>
            <a:ext cx="7739826" cy="4398685"/>
          </a:xfrm>
        </p:spPr>
      </p:pic>
      <p:sp>
        <p:nvSpPr>
          <p:cNvPr id="3" name="TextBox 2">
            <a:extLst>
              <a:ext uri="{FF2B5EF4-FFF2-40B4-BE49-F238E27FC236}">
                <a16:creationId xmlns:a16="http://schemas.microsoft.com/office/drawing/2014/main" id="{FB910835-4068-B550-A03A-16E09ED6F8BA}"/>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0859700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B5F9-4F4F-5471-CE9D-4F5CB554B2D5}"/>
              </a:ext>
            </a:extLst>
          </p:cNvPr>
          <p:cNvSpPr>
            <a:spLocks noGrp="1"/>
          </p:cNvSpPr>
          <p:nvPr>
            <p:ph type="title"/>
          </p:nvPr>
        </p:nvSpPr>
        <p:spPr/>
        <p:txBody>
          <a:bodyPr/>
          <a:lstStyle/>
          <a:p>
            <a:r>
              <a:rPr lang="en-US"/>
              <a:t>Import repositories</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DFCB8B34-80EB-C074-B669-1B69E8C8BB3F}"/>
              </a:ext>
            </a:extLst>
          </p:cNvPr>
          <p:cNvPicPr>
            <a:picLocks noGrp="1" noChangeAspect="1"/>
          </p:cNvPicPr>
          <p:nvPr>
            <p:ph idx="1"/>
          </p:nvPr>
        </p:nvPicPr>
        <p:blipFill>
          <a:blip r:embed="rId2"/>
          <a:stretch>
            <a:fillRect/>
          </a:stretch>
        </p:blipFill>
        <p:spPr/>
      </p:pic>
      <p:sp>
        <p:nvSpPr>
          <p:cNvPr id="3" name="TextBox 2">
            <a:extLst>
              <a:ext uri="{FF2B5EF4-FFF2-40B4-BE49-F238E27FC236}">
                <a16:creationId xmlns:a16="http://schemas.microsoft.com/office/drawing/2014/main" id="{7EC53788-0909-B3D3-1D45-3F69DF347172}"/>
              </a:ext>
            </a:extLst>
          </p:cNvPr>
          <p:cNvSpPr txBox="1"/>
          <p:nvPr/>
        </p:nvSpPr>
        <p:spPr>
          <a:xfrm>
            <a:off x="10785567"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4175643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ACD41-4C1E-8BED-C35A-804E8D8DB374}"/>
              </a:ext>
            </a:extLst>
          </p:cNvPr>
          <p:cNvSpPr>
            <a:spLocks noGrp="1"/>
          </p:cNvSpPr>
          <p:nvPr>
            <p:ph type="title"/>
          </p:nvPr>
        </p:nvSpPr>
        <p:spPr/>
        <p:txBody>
          <a:bodyPr/>
          <a:lstStyle/>
          <a:p>
            <a:r>
              <a:rPr lang="en-US" dirty="0"/>
              <a:t>Git Commands – Setting up git Repo</a:t>
            </a:r>
          </a:p>
        </p:txBody>
      </p:sp>
      <p:sp>
        <p:nvSpPr>
          <p:cNvPr id="3" name="Content Placeholder 2">
            <a:extLst>
              <a:ext uri="{FF2B5EF4-FFF2-40B4-BE49-F238E27FC236}">
                <a16:creationId xmlns:a16="http://schemas.microsoft.com/office/drawing/2014/main" id="{3A056501-93D4-15CD-8C55-9A3D617B5DF9}"/>
              </a:ext>
            </a:extLst>
          </p:cNvPr>
          <p:cNvSpPr>
            <a:spLocks noGrp="1"/>
          </p:cNvSpPr>
          <p:nvPr>
            <p:ph idx="1"/>
          </p:nvPr>
        </p:nvSpPr>
        <p:spPr>
          <a:xfrm>
            <a:off x="680321" y="2336873"/>
            <a:ext cx="9613861" cy="4360018"/>
          </a:xfrm>
        </p:spPr>
        <p:txBody>
          <a:bodyPr>
            <a:normAutofit fontScale="85000" lnSpcReduction="20000"/>
          </a:bodyPr>
          <a:lstStyle/>
          <a:p>
            <a:pPr marL="0" indent="0">
              <a:buNone/>
            </a:pPr>
            <a:r>
              <a:rPr lang="en-US" dirty="0"/>
              <a:t>$ touch </a:t>
            </a:r>
            <a:r>
              <a:rPr lang="en-US" dirty="0" err="1"/>
              <a:t>todo.txt</a:t>
            </a:r>
            <a:endParaRPr lang="en-US" dirty="0"/>
          </a:p>
          <a:p>
            <a:pPr marL="0" indent="0">
              <a:buNone/>
            </a:pPr>
            <a:r>
              <a:rPr lang="en-US" dirty="0"/>
              <a:t>$ git add </a:t>
            </a:r>
            <a:r>
              <a:rPr lang="en-US" dirty="0" err="1"/>
              <a:t>todo.txt</a:t>
            </a:r>
            <a:endParaRPr lang="en-US" dirty="0"/>
          </a:p>
          <a:p>
            <a:pPr marL="0" indent="0">
              <a:buNone/>
            </a:pPr>
            <a:r>
              <a:rPr lang="en-US" dirty="0"/>
              <a:t>$ git commit -–message “add list of tasks to do”</a:t>
            </a:r>
          </a:p>
          <a:p>
            <a:pPr marL="0" indent="0">
              <a:buNone/>
            </a:pPr>
            <a:r>
              <a:rPr lang="en-US" dirty="0"/>
              <a:t>$ git log</a:t>
            </a:r>
          </a:p>
          <a:p>
            <a:pPr marL="0" indent="0">
              <a:buNone/>
            </a:pPr>
            <a:r>
              <a:rPr lang="en-US" dirty="0"/>
              <a:t>$ git add .</a:t>
            </a:r>
            <a:r>
              <a:rPr lang="en-US" dirty="0" err="1"/>
              <a:t>gitignore</a:t>
            </a:r>
            <a:endParaRPr lang="en-US" dirty="0"/>
          </a:p>
          <a:p>
            <a:pPr marL="0" indent="0">
              <a:buNone/>
            </a:pPr>
            <a:r>
              <a:rPr lang="en-US" b="1" dirty="0">
                <a:ln>
                  <a:solidFill>
                    <a:sysClr val="windowText" lastClr="000000"/>
                  </a:solidFill>
                </a:ln>
              </a:rPr>
              <a:t>Example </a:t>
            </a:r>
          </a:p>
          <a:p>
            <a:pPr marL="0" indent="0">
              <a:buNone/>
            </a:pPr>
            <a:r>
              <a:rPr lang="en-US" b="1" dirty="0">
                <a:ln>
                  <a:solidFill>
                    <a:sysClr val="windowText" lastClr="000000"/>
                  </a:solidFill>
                </a:ln>
              </a:rPr>
              <a:t># ignore ALL .log files</a:t>
            </a:r>
          </a:p>
          <a:p>
            <a:pPr marL="0" indent="0">
              <a:buNone/>
            </a:pPr>
            <a:r>
              <a:rPr lang="en-US" b="1" dirty="0">
                <a:ln>
                  <a:solidFill>
                    <a:sysClr val="windowText" lastClr="000000"/>
                  </a:solidFill>
                </a:ln>
              </a:rPr>
              <a:t>*.log</a:t>
            </a:r>
          </a:p>
          <a:p>
            <a:pPr marL="0" indent="0">
              <a:buNone/>
            </a:pPr>
            <a:r>
              <a:rPr lang="en-US" b="1" dirty="0">
                <a:ln>
                  <a:solidFill>
                    <a:sysClr val="windowText" lastClr="000000"/>
                  </a:solidFill>
                </a:ln>
              </a:rPr>
              <a:t>#ignore All files in Any directory named temp</a:t>
            </a:r>
          </a:p>
          <a:p>
            <a:pPr marL="0" indent="0">
              <a:buNone/>
            </a:pPr>
            <a:r>
              <a:rPr lang="en-US" b="1" dirty="0">
                <a:ln>
                  <a:solidFill>
                    <a:sysClr val="windowText" lastClr="000000"/>
                  </a:solidFill>
                </a:ln>
              </a:rPr>
              <a:t>temp/</a:t>
            </a:r>
          </a:p>
          <a:p>
            <a:pPr marL="0" indent="0">
              <a:buNone/>
            </a:pPr>
            <a:r>
              <a:rPr lang="en-US" dirty="0"/>
              <a:t>$ git commit –-message “exclude notes file and blah”</a:t>
            </a:r>
          </a:p>
          <a:p>
            <a:pPr marL="0" indent="0">
              <a:buNone/>
            </a:pPr>
            <a:r>
              <a:rPr lang="en-US" dirty="0"/>
              <a:t>$ git tag version-1-0-beta   </a:t>
            </a:r>
          </a:p>
        </p:txBody>
      </p:sp>
      <p:sp>
        <p:nvSpPr>
          <p:cNvPr id="4" name="TextBox 3">
            <a:extLst>
              <a:ext uri="{FF2B5EF4-FFF2-40B4-BE49-F238E27FC236}">
                <a16:creationId xmlns:a16="http://schemas.microsoft.com/office/drawing/2014/main" id="{0C38658D-38DC-378E-DE2A-0FCA323FE85A}"/>
              </a:ext>
            </a:extLst>
          </p:cNvPr>
          <p:cNvSpPr txBox="1"/>
          <p:nvPr/>
        </p:nvSpPr>
        <p:spPr>
          <a:xfrm>
            <a:off x="10842173" y="900862"/>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433463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156C-6FBF-D78C-E429-49CE0013EEC2}"/>
              </a:ext>
            </a:extLst>
          </p:cNvPr>
          <p:cNvSpPr>
            <a:spLocks noGrp="1"/>
          </p:cNvSpPr>
          <p:nvPr>
            <p:ph type="title"/>
          </p:nvPr>
        </p:nvSpPr>
        <p:spPr/>
        <p:txBody>
          <a:bodyPr/>
          <a:lstStyle/>
          <a:p>
            <a:r>
              <a:rPr lang="en-US" dirty="0"/>
              <a:t>Git Commands</a:t>
            </a:r>
          </a:p>
        </p:txBody>
      </p:sp>
      <p:sp>
        <p:nvSpPr>
          <p:cNvPr id="3" name="Content Placeholder 2">
            <a:extLst>
              <a:ext uri="{FF2B5EF4-FFF2-40B4-BE49-F238E27FC236}">
                <a16:creationId xmlns:a16="http://schemas.microsoft.com/office/drawing/2014/main" id="{74BE7925-4446-4E1F-9BDF-6172520EAF82}"/>
              </a:ext>
            </a:extLst>
          </p:cNvPr>
          <p:cNvSpPr>
            <a:spLocks noGrp="1"/>
          </p:cNvSpPr>
          <p:nvPr>
            <p:ph idx="1"/>
          </p:nvPr>
        </p:nvSpPr>
        <p:spPr/>
        <p:txBody>
          <a:bodyPr/>
          <a:lstStyle/>
          <a:p>
            <a:pPr marL="0" indent="0">
              <a:buNone/>
            </a:pPr>
            <a:r>
              <a:rPr lang="en-US" dirty="0"/>
              <a:t>$ git tag –-list</a:t>
            </a:r>
          </a:p>
          <a:p>
            <a:pPr marL="0" indent="0">
              <a:buNone/>
            </a:pPr>
            <a:r>
              <a:rPr lang="en-US" dirty="0"/>
              <a:t>$ git tag –-delete version-1-0-beta</a:t>
            </a:r>
          </a:p>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F09670E9-2A68-7C23-1B27-AEC7128E50CB}"/>
              </a:ext>
            </a:extLst>
          </p:cNvPr>
          <p:cNvSpPr txBox="1"/>
          <p:nvPr/>
        </p:nvSpPr>
        <p:spPr>
          <a:xfrm>
            <a:off x="10842173" y="900862"/>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4289406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590B-5119-DD63-BDBD-BAADA81D0D63}"/>
              </a:ext>
            </a:extLst>
          </p:cNvPr>
          <p:cNvSpPr>
            <a:spLocks noGrp="1"/>
          </p:cNvSpPr>
          <p:nvPr>
            <p:ph type="title"/>
          </p:nvPr>
        </p:nvSpPr>
        <p:spPr/>
        <p:txBody>
          <a:bodyPr/>
          <a:lstStyle/>
          <a:p>
            <a:r>
              <a:rPr lang="en-US" dirty="0"/>
              <a:t>Git Branching</a:t>
            </a:r>
          </a:p>
        </p:txBody>
      </p:sp>
      <p:sp>
        <p:nvSpPr>
          <p:cNvPr id="4" name="TextBox 3">
            <a:extLst>
              <a:ext uri="{FF2B5EF4-FFF2-40B4-BE49-F238E27FC236}">
                <a16:creationId xmlns:a16="http://schemas.microsoft.com/office/drawing/2014/main" id="{13E1630A-D405-CF81-B77A-32A00839208E}"/>
              </a:ext>
            </a:extLst>
          </p:cNvPr>
          <p:cNvSpPr txBox="1"/>
          <p:nvPr/>
        </p:nvSpPr>
        <p:spPr>
          <a:xfrm>
            <a:off x="10842173" y="900862"/>
            <a:ext cx="1175656" cy="646331"/>
          </a:xfrm>
          <a:prstGeom prst="rect">
            <a:avLst/>
          </a:prstGeom>
          <a:noFill/>
        </p:spPr>
        <p:txBody>
          <a:bodyPr wrap="square" rtlCol="0">
            <a:spAutoFit/>
          </a:bodyPr>
          <a:lstStyle/>
          <a:p>
            <a:r>
              <a:rPr lang="en-US" dirty="0" err="1"/>
              <a:t>Nextech</a:t>
            </a:r>
            <a:r>
              <a:rPr lang="en-US" dirty="0"/>
              <a:t> Solutions</a:t>
            </a:r>
          </a:p>
        </p:txBody>
      </p:sp>
      <p:sp>
        <p:nvSpPr>
          <p:cNvPr id="5" name="Oval 4">
            <a:extLst>
              <a:ext uri="{FF2B5EF4-FFF2-40B4-BE49-F238E27FC236}">
                <a16:creationId xmlns:a16="http://schemas.microsoft.com/office/drawing/2014/main" id="{79BEEA03-6AEA-C303-FDCC-D900802BA97F}"/>
              </a:ext>
            </a:extLst>
          </p:cNvPr>
          <p:cNvSpPr/>
          <p:nvPr/>
        </p:nvSpPr>
        <p:spPr>
          <a:xfrm>
            <a:off x="4941659" y="3695773"/>
            <a:ext cx="531223" cy="5312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C592F03-DC03-2DA5-D11A-E38D8218CCD2}"/>
              </a:ext>
            </a:extLst>
          </p:cNvPr>
          <p:cNvSpPr/>
          <p:nvPr/>
        </p:nvSpPr>
        <p:spPr>
          <a:xfrm>
            <a:off x="3779521" y="3757896"/>
            <a:ext cx="531223" cy="5312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5A82FD1-B665-5EF0-F566-E0E775F00861}"/>
              </a:ext>
            </a:extLst>
          </p:cNvPr>
          <p:cNvSpPr/>
          <p:nvPr/>
        </p:nvSpPr>
        <p:spPr>
          <a:xfrm>
            <a:off x="3771969" y="2449474"/>
            <a:ext cx="531223" cy="5312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B648098-557C-708C-0E5D-13C13D4498BD}"/>
              </a:ext>
            </a:extLst>
          </p:cNvPr>
          <p:cNvSpPr/>
          <p:nvPr/>
        </p:nvSpPr>
        <p:spPr>
          <a:xfrm>
            <a:off x="4941660" y="2486295"/>
            <a:ext cx="531223" cy="5312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DC98B82-E19B-842A-A06D-8A6FF880DA02}"/>
              </a:ext>
            </a:extLst>
          </p:cNvPr>
          <p:cNvSpPr/>
          <p:nvPr/>
        </p:nvSpPr>
        <p:spPr>
          <a:xfrm>
            <a:off x="4956028" y="4905251"/>
            <a:ext cx="531223" cy="5312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D8A12D-A77E-7C31-7A05-22E690EFBBA1}"/>
              </a:ext>
            </a:extLst>
          </p:cNvPr>
          <p:cNvSpPr txBox="1"/>
          <p:nvPr/>
        </p:nvSpPr>
        <p:spPr>
          <a:xfrm>
            <a:off x="890911" y="2611365"/>
            <a:ext cx="2483372" cy="369332"/>
          </a:xfrm>
          <a:prstGeom prst="rect">
            <a:avLst/>
          </a:prstGeom>
          <a:noFill/>
        </p:spPr>
        <p:txBody>
          <a:bodyPr wrap="none" rtlCol="0">
            <a:spAutoFit/>
          </a:bodyPr>
          <a:lstStyle/>
          <a:p>
            <a:r>
              <a:rPr lang="en-US" dirty="0"/>
              <a:t>Commit E on Branch-a</a:t>
            </a:r>
          </a:p>
        </p:txBody>
      </p:sp>
      <p:sp>
        <p:nvSpPr>
          <p:cNvPr id="14" name="TextBox 13">
            <a:extLst>
              <a:ext uri="{FF2B5EF4-FFF2-40B4-BE49-F238E27FC236}">
                <a16:creationId xmlns:a16="http://schemas.microsoft.com/office/drawing/2014/main" id="{FA7307E9-21D1-9E3D-20A1-D55E5C476475}"/>
              </a:ext>
            </a:extLst>
          </p:cNvPr>
          <p:cNvSpPr txBox="1"/>
          <p:nvPr/>
        </p:nvSpPr>
        <p:spPr>
          <a:xfrm>
            <a:off x="901144" y="3855634"/>
            <a:ext cx="2501006" cy="369332"/>
          </a:xfrm>
          <a:prstGeom prst="rect">
            <a:avLst/>
          </a:prstGeom>
          <a:noFill/>
        </p:spPr>
        <p:txBody>
          <a:bodyPr wrap="none" rtlCol="0">
            <a:spAutoFit/>
          </a:bodyPr>
          <a:lstStyle/>
          <a:p>
            <a:r>
              <a:rPr lang="en-US" dirty="0"/>
              <a:t>Commit D on Branch-a</a:t>
            </a:r>
          </a:p>
        </p:txBody>
      </p:sp>
      <p:sp>
        <p:nvSpPr>
          <p:cNvPr id="15" name="TextBox 14">
            <a:extLst>
              <a:ext uri="{FF2B5EF4-FFF2-40B4-BE49-F238E27FC236}">
                <a16:creationId xmlns:a16="http://schemas.microsoft.com/office/drawing/2014/main" id="{CDB4154A-29AB-5834-D10B-99CCAD4EA84B}"/>
              </a:ext>
            </a:extLst>
          </p:cNvPr>
          <p:cNvSpPr txBox="1"/>
          <p:nvPr/>
        </p:nvSpPr>
        <p:spPr>
          <a:xfrm>
            <a:off x="5850442" y="2611365"/>
            <a:ext cx="2089033" cy="369332"/>
          </a:xfrm>
          <a:prstGeom prst="rect">
            <a:avLst/>
          </a:prstGeom>
          <a:noFill/>
        </p:spPr>
        <p:txBody>
          <a:bodyPr wrap="none" rtlCol="0">
            <a:spAutoFit/>
          </a:bodyPr>
          <a:lstStyle/>
          <a:p>
            <a:r>
              <a:rPr lang="en-US" dirty="0"/>
              <a:t>Commit C on main</a:t>
            </a:r>
          </a:p>
        </p:txBody>
      </p:sp>
      <p:sp>
        <p:nvSpPr>
          <p:cNvPr id="16" name="TextBox 15">
            <a:extLst>
              <a:ext uri="{FF2B5EF4-FFF2-40B4-BE49-F238E27FC236}">
                <a16:creationId xmlns:a16="http://schemas.microsoft.com/office/drawing/2014/main" id="{2B238F59-685E-FD5A-2872-7BE7347702DC}"/>
              </a:ext>
            </a:extLst>
          </p:cNvPr>
          <p:cNvSpPr txBox="1"/>
          <p:nvPr/>
        </p:nvSpPr>
        <p:spPr>
          <a:xfrm>
            <a:off x="5868875" y="3743669"/>
            <a:ext cx="2052165" cy="369332"/>
          </a:xfrm>
          <a:prstGeom prst="rect">
            <a:avLst/>
          </a:prstGeom>
          <a:noFill/>
        </p:spPr>
        <p:txBody>
          <a:bodyPr wrap="none" rtlCol="0">
            <a:spAutoFit/>
          </a:bodyPr>
          <a:lstStyle/>
          <a:p>
            <a:r>
              <a:rPr lang="en-US" dirty="0"/>
              <a:t>Commit B on Main</a:t>
            </a:r>
          </a:p>
        </p:txBody>
      </p:sp>
      <p:sp>
        <p:nvSpPr>
          <p:cNvPr id="17" name="TextBox 16">
            <a:extLst>
              <a:ext uri="{FF2B5EF4-FFF2-40B4-BE49-F238E27FC236}">
                <a16:creationId xmlns:a16="http://schemas.microsoft.com/office/drawing/2014/main" id="{0BC8136F-3622-5B5A-2D7E-5715F666187C}"/>
              </a:ext>
            </a:extLst>
          </p:cNvPr>
          <p:cNvSpPr txBox="1"/>
          <p:nvPr/>
        </p:nvSpPr>
        <p:spPr>
          <a:xfrm>
            <a:off x="5887310" y="4986196"/>
            <a:ext cx="2033057" cy="369332"/>
          </a:xfrm>
          <a:prstGeom prst="rect">
            <a:avLst/>
          </a:prstGeom>
          <a:noFill/>
        </p:spPr>
        <p:txBody>
          <a:bodyPr wrap="none" rtlCol="0">
            <a:spAutoFit/>
          </a:bodyPr>
          <a:lstStyle/>
          <a:p>
            <a:r>
              <a:rPr lang="en-US" dirty="0"/>
              <a:t>Commit A on Main</a:t>
            </a:r>
          </a:p>
        </p:txBody>
      </p:sp>
      <p:cxnSp>
        <p:nvCxnSpPr>
          <p:cNvPr id="25" name="Straight Arrow Connector 24">
            <a:extLst>
              <a:ext uri="{FF2B5EF4-FFF2-40B4-BE49-F238E27FC236}">
                <a16:creationId xmlns:a16="http://schemas.microsoft.com/office/drawing/2014/main" id="{55D778B4-F586-0165-8561-E3EC845369F8}"/>
              </a:ext>
            </a:extLst>
          </p:cNvPr>
          <p:cNvCxnSpPr>
            <a:cxnSpLocks/>
            <a:stCxn id="7" idx="4"/>
            <a:endCxn id="6" idx="0"/>
          </p:cNvCxnSpPr>
          <p:nvPr/>
        </p:nvCxnSpPr>
        <p:spPr>
          <a:xfrm>
            <a:off x="4037581" y="2980697"/>
            <a:ext cx="7552" cy="7771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71473B75-5E42-2B85-1E39-B10932AF2753}"/>
              </a:ext>
            </a:extLst>
          </p:cNvPr>
          <p:cNvCxnSpPr>
            <a:cxnSpLocks/>
            <a:stCxn id="6" idx="4"/>
            <a:endCxn id="9" idx="1"/>
          </p:cNvCxnSpPr>
          <p:nvPr/>
        </p:nvCxnSpPr>
        <p:spPr>
          <a:xfrm>
            <a:off x="4045133" y="4289119"/>
            <a:ext cx="988691" cy="693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C4A45623-2441-766D-CD46-97D3FF17D845}"/>
              </a:ext>
            </a:extLst>
          </p:cNvPr>
          <p:cNvCxnSpPr>
            <a:cxnSpLocks/>
            <a:endCxn id="5" idx="0"/>
          </p:cNvCxnSpPr>
          <p:nvPr/>
        </p:nvCxnSpPr>
        <p:spPr>
          <a:xfrm>
            <a:off x="5207270" y="3017518"/>
            <a:ext cx="1" cy="6782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1EA3E593-6AC7-40C3-0332-64E04B6D7F03}"/>
              </a:ext>
            </a:extLst>
          </p:cNvPr>
          <p:cNvCxnSpPr>
            <a:cxnSpLocks/>
          </p:cNvCxnSpPr>
          <p:nvPr/>
        </p:nvCxnSpPr>
        <p:spPr>
          <a:xfrm>
            <a:off x="5204223" y="4224966"/>
            <a:ext cx="0" cy="7229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Up Arrow 37">
            <a:extLst>
              <a:ext uri="{FF2B5EF4-FFF2-40B4-BE49-F238E27FC236}">
                <a16:creationId xmlns:a16="http://schemas.microsoft.com/office/drawing/2014/main" id="{65CEDDF4-A615-7676-BA1D-8135E189705F}"/>
              </a:ext>
            </a:extLst>
          </p:cNvPr>
          <p:cNvSpPr/>
          <p:nvPr/>
        </p:nvSpPr>
        <p:spPr>
          <a:xfrm>
            <a:off x="8577943" y="2611364"/>
            <a:ext cx="484632" cy="2744163"/>
          </a:xfrm>
          <a:prstGeom prst="upArrow">
            <a:avLst/>
          </a:prstGeom>
          <a:blipFill>
            <a:blip r:embed="rId2"/>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2DC93D2-DE22-70AC-BC38-174D003544AA}"/>
              </a:ext>
            </a:extLst>
          </p:cNvPr>
          <p:cNvSpPr txBox="1"/>
          <p:nvPr/>
        </p:nvSpPr>
        <p:spPr>
          <a:xfrm>
            <a:off x="9849394" y="2715085"/>
            <a:ext cx="1504194" cy="646331"/>
          </a:xfrm>
          <a:prstGeom prst="rect">
            <a:avLst/>
          </a:prstGeom>
          <a:noFill/>
        </p:spPr>
        <p:txBody>
          <a:bodyPr wrap="none" rtlCol="0">
            <a:spAutoFit/>
          </a:bodyPr>
          <a:lstStyle/>
          <a:p>
            <a:r>
              <a:rPr lang="en-US" dirty="0"/>
              <a:t>Most Recent </a:t>
            </a:r>
          </a:p>
          <a:p>
            <a:r>
              <a:rPr lang="en-US" dirty="0"/>
              <a:t>commits</a:t>
            </a:r>
          </a:p>
        </p:txBody>
      </p:sp>
      <p:sp>
        <p:nvSpPr>
          <p:cNvPr id="42" name="TextBox 41">
            <a:extLst>
              <a:ext uri="{FF2B5EF4-FFF2-40B4-BE49-F238E27FC236}">
                <a16:creationId xmlns:a16="http://schemas.microsoft.com/office/drawing/2014/main" id="{324EDFCE-D87C-2503-3B01-EE714271A0D0}"/>
              </a:ext>
            </a:extLst>
          </p:cNvPr>
          <p:cNvSpPr txBox="1"/>
          <p:nvPr/>
        </p:nvSpPr>
        <p:spPr>
          <a:xfrm>
            <a:off x="9914348" y="3760069"/>
            <a:ext cx="670376" cy="369332"/>
          </a:xfrm>
          <a:prstGeom prst="rect">
            <a:avLst/>
          </a:prstGeom>
          <a:noFill/>
        </p:spPr>
        <p:txBody>
          <a:bodyPr wrap="none" rtlCol="0">
            <a:spAutoFit/>
          </a:bodyPr>
          <a:lstStyle/>
          <a:p>
            <a:r>
              <a:rPr lang="en-US" dirty="0"/>
              <a:t>TIME</a:t>
            </a:r>
          </a:p>
        </p:txBody>
      </p:sp>
      <p:sp>
        <p:nvSpPr>
          <p:cNvPr id="43" name="TextBox 42">
            <a:extLst>
              <a:ext uri="{FF2B5EF4-FFF2-40B4-BE49-F238E27FC236}">
                <a16:creationId xmlns:a16="http://schemas.microsoft.com/office/drawing/2014/main" id="{B6508816-613D-78BA-3FA7-99291AC53B25}"/>
              </a:ext>
            </a:extLst>
          </p:cNvPr>
          <p:cNvSpPr txBox="1"/>
          <p:nvPr/>
        </p:nvSpPr>
        <p:spPr>
          <a:xfrm>
            <a:off x="9849394" y="4790143"/>
            <a:ext cx="1056700" cy="646331"/>
          </a:xfrm>
          <a:prstGeom prst="rect">
            <a:avLst/>
          </a:prstGeom>
          <a:noFill/>
        </p:spPr>
        <p:txBody>
          <a:bodyPr wrap="none" rtlCol="0">
            <a:spAutoFit/>
          </a:bodyPr>
          <a:lstStyle/>
          <a:p>
            <a:r>
              <a:rPr lang="en-US" dirty="0"/>
              <a:t>Oldest </a:t>
            </a:r>
          </a:p>
          <a:p>
            <a:r>
              <a:rPr lang="en-US" dirty="0"/>
              <a:t>commits</a:t>
            </a:r>
          </a:p>
        </p:txBody>
      </p:sp>
    </p:spTree>
    <p:extLst>
      <p:ext uri="{BB962C8B-B14F-4D97-AF65-F5344CB8AC3E}">
        <p14:creationId xmlns:p14="http://schemas.microsoft.com/office/powerpoint/2010/main" val="141144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6" name="Rectangle 1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05664E6-D43A-9F4B-9B86-BE87A9C70907}"/>
              </a:ext>
            </a:extLst>
          </p:cNvPr>
          <p:cNvSpPr>
            <a:spLocks noGrp="1"/>
          </p:cNvSpPr>
          <p:nvPr>
            <p:ph type="title"/>
          </p:nvPr>
        </p:nvSpPr>
        <p:spPr>
          <a:xfrm>
            <a:off x="680322" y="753228"/>
            <a:ext cx="3679028" cy="1080938"/>
          </a:xfrm>
        </p:spPr>
        <p:txBody>
          <a:bodyPr>
            <a:normAutofit/>
          </a:bodyPr>
          <a:lstStyle/>
          <a:p>
            <a:r>
              <a:rPr lang="en-US" sz="3200" dirty="0"/>
              <a:t>Step 1 – Sign on to Gitlab</a:t>
            </a:r>
          </a:p>
        </p:txBody>
      </p:sp>
      <p:pic>
        <p:nvPicPr>
          <p:cNvPr id="18" name="Picture 1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7" name="Content Placeholder 6">
            <a:extLst>
              <a:ext uri="{FF2B5EF4-FFF2-40B4-BE49-F238E27FC236}">
                <a16:creationId xmlns:a16="http://schemas.microsoft.com/office/drawing/2014/main" id="{BBD50727-B0F6-C54F-A9B1-27DD27E1545E}"/>
              </a:ext>
            </a:extLst>
          </p:cNvPr>
          <p:cNvSpPr>
            <a:spLocks noGrp="1"/>
          </p:cNvSpPr>
          <p:nvPr>
            <p:ph idx="1"/>
          </p:nvPr>
        </p:nvSpPr>
        <p:spPr>
          <a:xfrm>
            <a:off x="680323" y="2336873"/>
            <a:ext cx="2299184" cy="3599316"/>
          </a:xfrm>
        </p:spPr>
        <p:txBody>
          <a:bodyPr>
            <a:normAutofit/>
          </a:bodyPr>
          <a:lstStyle/>
          <a:p>
            <a:pPr marL="0" indent="0">
              <a:buNone/>
            </a:pPr>
            <a:r>
              <a:rPr lang="en-US" sz="1600" dirty="0"/>
              <a:t>Enter</a:t>
            </a:r>
          </a:p>
          <a:p>
            <a:pPr marL="0" indent="0">
              <a:buNone/>
            </a:pPr>
            <a:r>
              <a:rPr lang="en-US" sz="1600" dirty="0"/>
              <a:t>Username </a:t>
            </a:r>
          </a:p>
          <a:p>
            <a:pPr marL="0" indent="0">
              <a:buNone/>
            </a:pPr>
            <a:r>
              <a:rPr lang="en-US" sz="1600" dirty="0"/>
              <a:t>Password </a:t>
            </a:r>
          </a:p>
        </p:txBody>
      </p:sp>
      <p:pic>
        <p:nvPicPr>
          <p:cNvPr id="4" name="Picture 3" descr="Graphical user interface, application&#10;&#10;Description automatically generated">
            <a:extLst>
              <a:ext uri="{FF2B5EF4-FFF2-40B4-BE49-F238E27FC236}">
                <a16:creationId xmlns:a16="http://schemas.microsoft.com/office/drawing/2014/main" id="{6E924ECB-4FDC-31EF-768B-368EC4722A73}"/>
              </a:ext>
            </a:extLst>
          </p:cNvPr>
          <p:cNvPicPr>
            <a:picLocks noChangeAspect="1"/>
          </p:cNvPicPr>
          <p:nvPr/>
        </p:nvPicPr>
        <p:blipFill>
          <a:blip r:embed="rId4"/>
          <a:stretch>
            <a:fillRect/>
          </a:stretch>
        </p:blipFill>
        <p:spPr>
          <a:xfrm>
            <a:off x="3276600" y="2172978"/>
            <a:ext cx="7772400" cy="4164957"/>
          </a:xfrm>
          <a:prstGeom prst="rect">
            <a:avLst/>
          </a:prstGeom>
        </p:spPr>
      </p:pic>
    </p:spTree>
    <p:extLst>
      <p:ext uri="{BB962C8B-B14F-4D97-AF65-F5344CB8AC3E}">
        <p14:creationId xmlns:p14="http://schemas.microsoft.com/office/powerpoint/2010/main" val="1237799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5C164-1D27-8A81-86F1-F06324221701}"/>
              </a:ext>
            </a:extLst>
          </p:cNvPr>
          <p:cNvSpPr>
            <a:spLocks noGrp="1"/>
          </p:cNvSpPr>
          <p:nvPr>
            <p:ph type="title"/>
          </p:nvPr>
        </p:nvSpPr>
        <p:spPr/>
        <p:txBody>
          <a:bodyPr/>
          <a:lstStyle/>
          <a:p>
            <a:r>
              <a:rPr lang="en-US" dirty="0"/>
              <a:t>Useful git commands</a:t>
            </a:r>
          </a:p>
        </p:txBody>
      </p:sp>
      <p:sp>
        <p:nvSpPr>
          <p:cNvPr id="3" name="Content Placeholder 2">
            <a:extLst>
              <a:ext uri="{FF2B5EF4-FFF2-40B4-BE49-F238E27FC236}">
                <a16:creationId xmlns:a16="http://schemas.microsoft.com/office/drawing/2014/main" id="{25F85739-AEAD-104C-D6F0-BF8D342D7792}"/>
              </a:ext>
            </a:extLst>
          </p:cNvPr>
          <p:cNvSpPr>
            <a:spLocks noGrp="1"/>
          </p:cNvSpPr>
          <p:nvPr>
            <p:ph idx="1"/>
          </p:nvPr>
        </p:nvSpPr>
        <p:spPr/>
        <p:txBody>
          <a:bodyPr/>
          <a:lstStyle/>
          <a:p>
            <a:r>
              <a:rPr lang="en-US" dirty="0"/>
              <a:t>git status      (current status)</a:t>
            </a:r>
          </a:p>
          <a:p>
            <a:r>
              <a:rPr lang="en-US" dirty="0"/>
              <a:t>git diff          (what changed since last update)</a:t>
            </a:r>
          </a:p>
        </p:txBody>
      </p:sp>
      <p:sp>
        <p:nvSpPr>
          <p:cNvPr id="4" name="TextBox 3">
            <a:extLst>
              <a:ext uri="{FF2B5EF4-FFF2-40B4-BE49-F238E27FC236}">
                <a16:creationId xmlns:a16="http://schemas.microsoft.com/office/drawing/2014/main" id="{8B867B81-CC36-CE70-4133-1466E04BC5FC}"/>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138574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467E-2418-88F5-2CC7-E4DCEC3A62A2}"/>
              </a:ext>
            </a:extLst>
          </p:cNvPr>
          <p:cNvSpPr>
            <a:spLocks noGrp="1"/>
          </p:cNvSpPr>
          <p:nvPr>
            <p:ph type="title"/>
          </p:nvPr>
        </p:nvSpPr>
        <p:spPr/>
        <p:txBody>
          <a:bodyPr/>
          <a:lstStyle/>
          <a:p>
            <a:r>
              <a:rPr lang="en-US" dirty="0"/>
              <a:t>Git merge example</a:t>
            </a:r>
          </a:p>
        </p:txBody>
      </p:sp>
      <p:sp>
        <p:nvSpPr>
          <p:cNvPr id="4" name="Rectangle 3">
            <a:extLst>
              <a:ext uri="{FF2B5EF4-FFF2-40B4-BE49-F238E27FC236}">
                <a16:creationId xmlns:a16="http://schemas.microsoft.com/office/drawing/2014/main" id="{F135D479-6C7F-8A37-FBB2-57DD40FB6F8C}"/>
              </a:ext>
            </a:extLst>
          </p:cNvPr>
          <p:cNvSpPr/>
          <p:nvPr/>
        </p:nvSpPr>
        <p:spPr>
          <a:xfrm>
            <a:off x="8689836" y="2261596"/>
            <a:ext cx="16769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 (formally Master)</a:t>
            </a:r>
          </a:p>
        </p:txBody>
      </p:sp>
      <p:sp>
        <p:nvSpPr>
          <p:cNvPr id="5" name="Oval 4">
            <a:extLst>
              <a:ext uri="{FF2B5EF4-FFF2-40B4-BE49-F238E27FC236}">
                <a16:creationId xmlns:a16="http://schemas.microsoft.com/office/drawing/2014/main" id="{11585211-8E35-A773-D88B-F15272498A98}"/>
              </a:ext>
            </a:extLst>
          </p:cNvPr>
          <p:cNvSpPr/>
          <p:nvPr/>
        </p:nvSpPr>
        <p:spPr>
          <a:xfrm>
            <a:off x="3689074" y="360342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 name="Oval 5">
            <a:extLst>
              <a:ext uri="{FF2B5EF4-FFF2-40B4-BE49-F238E27FC236}">
                <a16:creationId xmlns:a16="http://schemas.microsoft.com/office/drawing/2014/main" id="{AFE8FD07-E021-ECA4-735E-4DB9653ECE5F}"/>
              </a:ext>
            </a:extLst>
          </p:cNvPr>
          <p:cNvSpPr/>
          <p:nvPr/>
        </p:nvSpPr>
        <p:spPr>
          <a:xfrm>
            <a:off x="5314122" y="3603426"/>
            <a:ext cx="914400" cy="914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411CD756-03E6-1197-733F-A63ABCDAC83F}"/>
              </a:ext>
            </a:extLst>
          </p:cNvPr>
          <p:cNvSpPr/>
          <p:nvPr/>
        </p:nvSpPr>
        <p:spPr>
          <a:xfrm>
            <a:off x="6735418" y="360342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Oval 7">
            <a:extLst>
              <a:ext uri="{FF2B5EF4-FFF2-40B4-BE49-F238E27FC236}">
                <a16:creationId xmlns:a16="http://schemas.microsoft.com/office/drawing/2014/main" id="{31EE16C9-AAA7-8576-EC48-FEA3E6F26CB6}"/>
              </a:ext>
            </a:extLst>
          </p:cNvPr>
          <p:cNvSpPr/>
          <p:nvPr/>
        </p:nvSpPr>
        <p:spPr>
          <a:xfrm>
            <a:off x="9071114" y="3603426"/>
            <a:ext cx="914400" cy="914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D50F9322-EEE5-4B0E-976F-8C5A25CD022D}"/>
              </a:ext>
            </a:extLst>
          </p:cNvPr>
          <p:cNvSpPr/>
          <p:nvPr/>
        </p:nvSpPr>
        <p:spPr>
          <a:xfrm>
            <a:off x="5347252" y="481483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7EC4B5BA-0F2A-A1D9-7B9F-EC404391B887}"/>
              </a:ext>
            </a:extLst>
          </p:cNvPr>
          <p:cNvSpPr/>
          <p:nvPr/>
        </p:nvSpPr>
        <p:spPr>
          <a:xfrm>
            <a:off x="6834808" y="481483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Oval 10">
            <a:extLst>
              <a:ext uri="{FF2B5EF4-FFF2-40B4-BE49-F238E27FC236}">
                <a16:creationId xmlns:a16="http://schemas.microsoft.com/office/drawing/2014/main" id="{47708A10-6485-E825-547C-1F224390B9D2}"/>
              </a:ext>
            </a:extLst>
          </p:cNvPr>
          <p:cNvSpPr/>
          <p:nvPr/>
        </p:nvSpPr>
        <p:spPr>
          <a:xfrm>
            <a:off x="9061176" y="4744277"/>
            <a:ext cx="914400" cy="914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 name="Rectangle 12">
            <a:extLst>
              <a:ext uri="{FF2B5EF4-FFF2-40B4-BE49-F238E27FC236}">
                <a16:creationId xmlns:a16="http://schemas.microsoft.com/office/drawing/2014/main" id="{37959422-A182-2901-0DC2-54337C02AB8F}"/>
              </a:ext>
            </a:extLst>
          </p:cNvPr>
          <p:cNvSpPr/>
          <p:nvPr/>
        </p:nvSpPr>
        <p:spPr>
          <a:xfrm>
            <a:off x="8589066" y="5874025"/>
            <a:ext cx="187849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54-bugfix</a:t>
            </a:r>
          </a:p>
        </p:txBody>
      </p:sp>
      <p:sp>
        <p:nvSpPr>
          <p:cNvPr id="14" name="Right Arrow 13">
            <a:extLst>
              <a:ext uri="{FF2B5EF4-FFF2-40B4-BE49-F238E27FC236}">
                <a16:creationId xmlns:a16="http://schemas.microsoft.com/office/drawing/2014/main" id="{06B6ADBE-E2CF-1800-417F-D3E40777E038}"/>
              </a:ext>
            </a:extLst>
          </p:cNvPr>
          <p:cNvSpPr/>
          <p:nvPr/>
        </p:nvSpPr>
        <p:spPr>
          <a:xfrm>
            <a:off x="4617853" y="3818310"/>
            <a:ext cx="69626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F3F8348-A946-BAB8-80EA-BBFA90BD367B}"/>
              </a:ext>
            </a:extLst>
          </p:cNvPr>
          <p:cNvSpPr/>
          <p:nvPr/>
        </p:nvSpPr>
        <p:spPr>
          <a:xfrm>
            <a:off x="6261652" y="3818310"/>
            <a:ext cx="4737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1431B48-B2A4-D759-D022-FEB33AFD755D}"/>
              </a:ext>
            </a:extLst>
          </p:cNvPr>
          <p:cNvSpPr/>
          <p:nvPr/>
        </p:nvSpPr>
        <p:spPr>
          <a:xfrm>
            <a:off x="7871262" y="381831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17DF9F0-6B1B-0943-28FC-206A98F7BE6B}"/>
              </a:ext>
            </a:extLst>
          </p:cNvPr>
          <p:cNvSpPr/>
          <p:nvPr/>
        </p:nvSpPr>
        <p:spPr>
          <a:xfrm>
            <a:off x="6228522" y="5018704"/>
            <a:ext cx="60628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575560BB-C1BF-0F8A-45F4-7A665D17678A}"/>
              </a:ext>
            </a:extLst>
          </p:cNvPr>
          <p:cNvSpPr/>
          <p:nvPr/>
        </p:nvSpPr>
        <p:spPr>
          <a:xfrm>
            <a:off x="7914862" y="5044646"/>
            <a:ext cx="114631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EE66846B-9C4E-82A1-5ED5-61E21317BB11}"/>
              </a:ext>
            </a:extLst>
          </p:cNvPr>
          <p:cNvSpPr/>
          <p:nvPr/>
        </p:nvSpPr>
        <p:spPr>
          <a:xfrm>
            <a:off x="5516218" y="4562060"/>
            <a:ext cx="484632" cy="252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346B62F3-2491-7A63-C2DA-4EAAE4C51A70}"/>
              </a:ext>
            </a:extLst>
          </p:cNvPr>
          <p:cNvSpPr/>
          <p:nvPr/>
        </p:nvSpPr>
        <p:spPr>
          <a:xfrm>
            <a:off x="9276060" y="3276062"/>
            <a:ext cx="484632" cy="252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a:extLst>
              <a:ext uri="{FF2B5EF4-FFF2-40B4-BE49-F238E27FC236}">
                <a16:creationId xmlns:a16="http://schemas.microsoft.com/office/drawing/2014/main" id="{AB6CC9CF-B6F6-C24E-2141-3AE7F7CAFF8B}"/>
              </a:ext>
            </a:extLst>
          </p:cNvPr>
          <p:cNvSpPr/>
          <p:nvPr/>
        </p:nvSpPr>
        <p:spPr>
          <a:xfrm>
            <a:off x="9285998" y="5612097"/>
            <a:ext cx="484632" cy="2741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DE0F1DE-19B3-D58F-0BB5-0E142741760F}"/>
              </a:ext>
            </a:extLst>
          </p:cNvPr>
          <p:cNvSpPr txBox="1"/>
          <p:nvPr/>
        </p:nvSpPr>
        <p:spPr>
          <a:xfrm>
            <a:off x="1431235" y="2474843"/>
            <a:ext cx="2210862" cy="369332"/>
          </a:xfrm>
          <a:prstGeom prst="rect">
            <a:avLst/>
          </a:prstGeom>
          <a:noFill/>
        </p:spPr>
        <p:txBody>
          <a:bodyPr wrap="none" rtlCol="0">
            <a:spAutoFit/>
          </a:bodyPr>
          <a:lstStyle/>
          <a:p>
            <a:r>
              <a:rPr lang="en-US" dirty="0"/>
              <a:t>git merge 54-bugfix</a:t>
            </a:r>
          </a:p>
        </p:txBody>
      </p:sp>
      <p:sp>
        <p:nvSpPr>
          <p:cNvPr id="3" name="TextBox 2">
            <a:extLst>
              <a:ext uri="{FF2B5EF4-FFF2-40B4-BE49-F238E27FC236}">
                <a16:creationId xmlns:a16="http://schemas.microsoft.com/office/drawing/2014/main" id="{EB31E116-3CFC-98A8-A2C4-EEA6214C7DCA}"/>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
        <p:nvSpPr>
          <p:cNvPr id="12" name="TextBox 11">
            <a:extLst>
              <a:ext uri="{FF2B5EF4-FFF2-40B4-BE49-F238E27FC236}">
                <a16:creationId xmlns:a16="http://schemas.microsoft.com/office/drawing/2014/main" id="{0BD5B6FF-DB49-FD70-DB85-E48535396B1B}"/>
              </a:ext>
            </a:extLst>
          </p:cNvPr>
          <p:cNvSpPr txBox="1"/>
          <p:nvPr/>
        </p:nvSpPr>
        <p:spPr>
          <a:xfrm>
            <a:off x="208579" y="5005571"/>
            <a:ext cx="4129407" cy="1754326"/>
          </a:xfrm>
          <a:prstGeom prst="rect">
            <a:avLst/>
          </a:prstGeom>
          <a:noFill/>
        </p:spPr>
        <p:txBody>
          <a:bodyPr wrap="square">
            <a:spAutoFit/>
          </a:bodyPr>
          <a:lstStyle/>
          <a:p>
            <a:r>
              <a:rPr lang="en-US" dirty="0"/>
              <a:t>When you're on the master branch and run git merge 54-bugfix, behind the scenes, Git grabs those two commits and then finds their closest common ancestor:</a:t>
            </a:r>
          </a:p>
          <a:p>
            <a:endParaRPr lang="en-US" dirty="0"/>
          </a:p>
        </p:txBody>
      </p:sp>
    </p:spTree>
    <p:extLst>
      <p:ext uri="{BB962C8B-B14F-4D97-AF65-F5344CB8AC3E}">
        <p14:creationId xmlns:p14="http://schemas.microsoft.com/office/powerpoint/2010/main" val="1502276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F12B-560D-6DFB-1046-9E8755F9A88D}"/>
              </a:ext>
            </a:extLst>
          </p:cNvPr>
          <p:cNvSpPr>
            <a:spLocks noGrp="1"/>
          </p:cNvSpPr>
          <p:nvPr>
            <p:ph type="title"/>
          </p:nvPr>
        </p:nvSpPr>
        <p:spPr/>
        <p:txBody>
          <a:bodyPr/>
          <a:lstStyle/>
          <a:p>
            <a:r>
              <a:rPr lang="en-US" dirty="0"/>
              <a:t>Git merge example</a:t>
            </a:r>
          </a:p>
        </p:txBody>
      </p:sp>
      <p:sp>
        <p:nvSpPr>
          <p:cNvPr id="4" name="Rectangle 3">
            <a:extLst>
              <a:ext uri="{FF2B5EF4-FFF2-40B4-BE49-F238E27FC236}">
                <a16:creationId xmlns:a16="http://schemas.microsoft.com/office/drawing/2014/main" id="{266CA943-2902-EAD1-62BF-49F9760422CC}"/>
              </a:ext>
            </a:extLst>
          </p:cNvPr>
          <p:cNvSpPr/>
          <p:nvPr/>
        </p:nvSpPr>
        <p:spPr>
          <a:xfrm>
            <a:off x="8689836" y="2261596"/>
            <a:ext cx="16769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 (formally Master)</a:t>
            </a:r>
          </a:p>
        </p:txBody>
      </p:sp>
      <p:sp>
        <p:nvSpPr>
          <p:cNvPr id="5" name="Oval 4">
            <a:extLst>
              <a:ext uri="{FF2B5EF4-FFF2-40B4-BE49-F238E27FC236}">
                <a16:creationId xmlns:a16="http://schemas.microsoft.com/office/drawing/2014/main" id="{C059827D-C3FC-2000-C552-CD91F6CC7044}"/>
              </a:ext>
            </a:extLst>
          </p:cNvPr>
          <p:cNvSpPr/>
          <p:nvPr/>
        </p:nvSpPr>
        <p:spPr>
          <a:xfrm>
            <a:off x="3689074" y="360342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 name="Oval 5">
            <a:extLst>
              <a:ext uri="{FF2B5EF4-FFF2-40B4-BE49-F238E27FC236}">
                <a16:creationId xmlns:a16="http://schemas.microsoft.com/office/drawing/2014/main" id="{72CCC1E5-90AD-F64B-0063-71895EF1D09A}"/>
              </a:ext>
            </a:extLst>
          </p:cNvPr>
          <p:cNvSpPr/>
          <p:nvPr/>
        </p:nvSpPr>
        <p:spPr>
          <a:xfrm>
            <a:off x="5314122" y="3603426"/>
            <a:ext cx="9144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09368534-63C0-DB27-685E-90DC4E0B5A82}"/>
              </a:ext>
            </a:extLst>
          </p:cNvPr>
          <p:cNvSpPr/>
          <p:nvPr/>
        </p:nvSpPr>
        <p:spPr>
          <a:xfrm>
            <a:off x="6735418" y="360342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Oval 7">
            <a:extLst>
              <a:ext uri="{FF2B5EF4-FFF2-40B4-BE49-F238E27FC236}">
                <a16:creationId xmlns:a16="http://schemas.microsoft.com/office/drawing/2014/main" id="{B0DC19D8-F19C-9DAA-830E-F727B1212AE7}"/>
              </a:ext>
            </a:extLst>
          </p:cNvPr>
          <p:cNvSpPr/>
          <p:nvPr/>
        </p:nvSpPr>
        <p:spPr>
          <a:xfrm>
            <a:off x="9071114" y="3603426"/>
            <a:ext cx="9144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9985D785-E069-4D2B-526E-2411FED8C43D}"/>
              </a:ext>
            </a:extLst>
          </p:cNvPr>
          <p:cNvSpPr/>
          <p:nvPr/>
        </p:nvSpPr>
        <p:spPr>
          <a:xfrm>
            <a:off x="5347252" y="481483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FB95229D-F3D7-9C76-A7AC-5F82B5164BF4}"/>
              </a:ext>
            </a:extLst>
          </p:cNvPr>
          <p:cNvSpPr/>
          <p:nvPr/>
        </p:nvSpPr>
        <p:spPr>
          <a:xfrm>
            <a:off x="6834808" y="481483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Oval 10">
            <a:extLst>
              <a:ext uri="{FF2B5EF4-FFF2-40B4-BE49-F238E27FC236}">
                <a16:creationId xmlns:a16="http://schemas.microsoft.com/office/drawing/2014/main" id="{340E1A68-D7CF-7D3D-8583-C8FE68CF0FBF}"/>
              </a:ext>
            </a:extLst>
          </p:cNvPr>
          <p:cNvSpPr/>
          <p:nvPr/>
        </p:nvSpPr>
        <p:spPr>
          <a:xfrm>
            <a:off x="9061176" y="4744277"/>
            <a:ext cx="9144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2" name="Rectangle 11">
            <a:extLst>
              <a:ext uri="{FF2B5EF4-FFF2-40B4-BE49-F238E27FC236}">
                <a16:creationId xmlns:a16="http://schemas.microsoft.com/office/drawing/2014/main" id="{8891F11D-7C78-B018-14E3-B0CEAD49B497}"/>
              </a:ext>
            </a:extLst>
          </p:cNvPr>
          <p:cNvSpPr/>
          <p:nvPr/>
        </p:nvSpPr>
        <p:spPr>
          <a:xfrm>
            <a:off x="8589066" y="5874025"/>
            <a:ext cx="187849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54-bugfix</a:t>
            </a:r>
          </a:p>
        </p:txBody>
      </p:sp>
      <p:sp>
        <p:nvSpPr>
          <p:cNvPr id="13" name="Right Arrow 12">
            <a:extLst>
              <a:ext uri="{FF2B5EF4-FFF2-40B4-BE49-F238E27FC236}">
                <a16:creationId xmlns:a16="http://schemas.microsoft.com/office/drawing/2014/main" id="{386DDF21-10D4-93E5-9FC8-AC313EEC7E9B}"/>
              </a:ext>
            </a:extLst>
          </p:cNvPr>
          <p:cNvSpPr/>
          <p:nvPr/>
        </p:nvSpPr>
        <p:spPr>
          <a:xfrm>
            <a:off x="4617853" y="3818310"/>
            <a:ext cx="69626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03E57356-86DC-4200-6B4E-DA45CE5402FB}"/>
              </a:ext>
            </a:extLst>
          </p:cNvPr>
          <p:cNvSpPr/>
          <p:nvPr/>
        </p:nvSpPr>
        <p:spPr>
          <a:xfrm>
            <a:off x="6261652" y="3818310"/>
            <a:ext cx="4737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8C3E9F98-8458-8B87-5481-13B10EDB3051}"/>
              </a:ext>
            </a:extLst>
          </p:cNvPr>
          <p:cNvSpPr/>
          <p:nvPr/>
        </p:nvSpPr>
        <p:spPr>
          <a:xfrm>
            <a:off x="7871262" y="381831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418701D-C1F9-4703-BDE7-6C81F62B71B8}"/>
              </a:ext>
            </a:extLst>
          </p:cNvPr>
          <p:cNvSpPr/>
          <p:nvPr/>
        </p:nvSpPr>
        <p:spPr>
          <a:xfrm>
            <a:off x="6228522" y="5018704"/>
            <a:ext cx="60628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82CD195E-0190-4195-865A-B9210EA901B7}"/>
              </a:ext>
            </a:extLst>
          </p:cNvPr>
          <p:cNvSpPr/>
          <p:nvPr/>
        </p:nvSpPr>
        <p:spPr>
          <a:xfrm>
            <a:off x="7914862" y="5044646"/>
            <a:ext cx="114631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092983B4-DFF5-5B70-0540-356C0CF604FD}"/>
              </a:ext>
            </a:extLst>
          </p:cNvPr>
          <p:cNvSpPr/>
          <p:nvPr/>
        </p:nvSpPr>
        <p:spPr>
          <a:xfrm>
            <a:off x="5516218" y="4562060"/>
            <a:ext cx="484632" cy="252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E1679FD2-E44D-C9FB-321A-6C8B6412F7D2}"/>
              </a:ext>
            </a:extLst>
          </p:cNvPr>
          <p:cNvSpPr/>
          <p:nvPr/>
        </p:nvSpPr>
        <p:spPr>
          <a:xfrm>
            <a:off x="9276060" y="3276062"/>
            <a:ext cx="484632" cy="252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a:extLst>
              <a:ext uri="{FF2B5EF4-FFF2-40B4-BE49-F238E27FC236}">
                <a16:creationId xmlns:a16="http://schemas.microsoft.com/office/drawing/2014/main" id="{43F90E99-926B-2CCB-8165-26E531EA15C9}"/>
              </a:ext>
            </a:extLst>
          </p:cNvPr>
          <p:cNvSpPr/>
          <p:nvPr/>
        </p:nvSpPr>
        <p:spPr>
          <a:xfrm>
            <a:off x="9285998" y="5612097"/>
            <a:ext cx="484632" cy="2741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377CFA-B90A-F005-89B7-06178B5D6843}"/>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7030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68834-D697-DC4E-96C3-3BF8635F5502}"/>
              </a:ext>
            </a:extLst>
          </p:cNvPr>
          <p:cNvSpPr>
            <a:spLocks noGrp="1"/>
          </p:cNvSpPr>
          <p:nvPr>
            <p:ph type="title"/>
          </p:nvPr>
        </p:nvSpPr>
        <p:spPr/>
        <p:txBody>
          <a:bodyPr/>
          <a:lstStyle/>
          <a:p>
            <a:r>
              <a:rPr lang="en-US" dirty="0"/>
              <a:t>Three-way merge</a:t>
            </a:r>
          </a:p>
        </p:txBody>
      </p:sp>
      <p:sp>
        <p:nvSpPr>
          <p:cNvPr id="4" name="Rectangle 3">
            <a:extLst>
              <a:ext uri="{FF2B5EF4-FFF2-40B4-BE49-F238E27FC236}">
                <a16:creationId xmlns:a16="http://schemas.microsoft.com/office/drawing/2014/main" id="{534EB86A-4016-9008-67E6-AED3612E6CAC}"/>
              </a:ext>
            </a:extLst>
          </p:cNvPr>
          <p:cNvSpPr/>
          <p:nvPr/>
        </p:nvSpPr>
        <p:spPr>
          <a:xfrm>
            <a:off x="6920676" y="2275965"/>
            <a:ext cx="167695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 (formally Master)</a:t>
            </a:r>
          </a:p>
        </p:txBody>
      </p:sp>
      <p:sp>
        <p:nvSpPr>
          <p:cNvPr id="5" name="Oval 4">
            <a:extLst>
              <a:ext uri="{FF2B5EF4-FFF2-40B4-BE49-F238E27FC236}">
                <a16:creationId xmlns:a16="http://schemas.microsoft.com/office/drawing/2014/main" id="{14862D3A-2E80-58E9-01A4-CFF8FE000F10}"/>
              </a:ext>
            </a:extLst>
          </p:cNvPr>
          <p:cNvSpPr/>
          <p:nvPr/>
        </p:nvSpPr>
        <p:spPr>
          <a:xfrm>
            <a:off x="548314" y="360342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 name="Oval 5">
            <a:extLst>
              <a:ext uri="{FF2B5EF4-FFF2-40B4-BE49-F238E27FC236}">
                <a16:creationId xmlns:a16="http://schemas.microsoft.com/office/drawing/2014/main" id="{7D7971CB-AB3A-4825-BE0D-18950F0718A4}"/>
              </a:ext>
            </a:extLst>
          </p:cNvPr>
          <p:cNvSpPr/>
          <p:nvPr/>
        </p:nvSpPr>
        <p:spPr>
          <a:xfrm>
            <a:off x="2173362" y="3603426"/>
            <a:ext cx="9144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48323B8A-2A91-A369-78E0-2E11ADC1A3AD}"/>
              </a:ext>
            </a:extLst>
          </p:cNvPr>
          <p:cNvSpPr/>
          <p:nvPr/>
        </p:nvSpPr>
        <p:spPr>
          <a:xfrm>
            <a:off x="3594658" y="360342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 name="Oval 7">
            <a:extLst>
              <a:ext uri="{FF2B5EF4-FFF2-40B4-BE49-F238E27FC236}">
                <a16:creationId xmlns:a16="http://schemas.microsoft.com/office/drawing/2014/main" id="{C2923982-9534-5808-8B10-9D268F95EB02}"/>
              </a:ext>
            </a:extLst>
          </p:cNvPr>
          <p:cNvSpPr/>
          <p:nvPr/>
        </p:nvSpPr>
        <p:spPr>
          <a:xfrm>
            <a:off x="5930354" y="3603426"/>
            <a:ext cx="9144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CB3A4EE7-12A4-82AA-9FDD-0B72406906FF}"/>
              </a:ext>
            </a:extLst>
          </p:cNvPr>
          <p:cNvSpPr/>
          <p:nvPr/>
        </p:nvSpPr>
        <p:spPr>
          <a:xfrm>
            <a:off x="2206492" y="481483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143028EB-04CA-2F02-F7C3-37A3FA39A7EE}"/>
              </a:ext>
            </a:extLst>
          </p:cNvPr>
          <p:cNvSpPr/>
          <p:nvPr/>
        </p:nvSpPr>
        <p:spPr>
          <a:xfrm>
            <a:off x="3694048" y="481483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Oval 10">
            <a:extLst>
              <a:ext uri="{FF2B5EF4-FFF2-40B4-BE49-F238E27FC236}">
                <a16:creationId xmlns:a16="http://schemas.microsoft.com/office/drawing/2014/main" id="{BE3B704A-A222-A94A-6717-CD2314258A1F}"/>
              </a:ext>
            </a:extLst>
          </p:cNvPr>
          <p:cNvSpPr/>
          <p:nvPr/>
        </p:nvSpPr>
        <p:spPr>
          <a:xfrm>
            <a:off x="5920416" y="4744277"/>
            <a:ext cx="9144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2" name="Rectangle 11">
            <a:extLst>
              <a:ext uri="{FF2B5EF4-FFF2-40B4-BE49-F238E27FC236}">
                <a16:creationId xmlns:a16="http://schemas.microsoft.com/office/drawing/2014/main" id="{60D84DBB-32D8-F193-6AB9-5485AEBA62D0}"/>
              </a:ext>
            </a:extLst>
          </p:cNvPr>
          <p:cNvSpPr/>
          <p:nvPr/>
        </p:nvSpPr>
        <p:spPr>
          <a:xfrm>
            <a:off x="5448306" y="5874025"/>
            <a:ext cx="187849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54-bugfix</a:t>
            </a:r>
          </a:p>
        </p:txBody>
      </p:sp>
      <p:sp>
        <p:nvSpPr>
          <p:cNvPr id="13" name="Right Arrow 12">
            <a:extLst>
              <a:ext uri="{FF2B5EF4-FFF2-40B4-BE49-F238E27FC236}">
                <a16:creationId xmlns:a16="http://schemas.microsoft.com/office/drawing/2014/main" id="{5313B62F-1B6B-BB03-BD42-CFD6719FA5A7}"/>
              </a:ext>
            </a:extLst>
          </p:cNvPr>
          <p:cNvSpPr/>
          <p:nvPr/>
        </p:nvSpPr>
        <p:spPr>
          <a:xfrm>
            <a:off x="1477093" y="3818310"/>
            <a:ext cx="69626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77042E1A-5342-2150-2138-46727F5C55A8}"/>
              </a:ext>
            </a:extLst>
          </p:cNvPr>
          <p:cNvSpPr/>
          <p:nvPr/>
        </p:nvSpPr>
        <p:spPr>
          <a:xfrm>
            <a:off x="3120892" y="3818310"/>
            <a:ext cx="47376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A25486E6-0B9C-B3F6-F846-3CDFAC5C03B7}"/>
              </a:ext>
            </a:extLst>
          </p:cNvPr>
          <p:cNvSpPr/>
          <p:nvPr/>
        </p:nvSpPr>
        <p:spPr>
          <a:xfrm>
            <a:off x="4730501" y="3818310"/>
            <a:ext cx="114631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DD41905B-F47B-5E34-8EB7-CF614DB489B5}"/>
              </a:ext>
            </a:extLst>
          </p:cNvPr>
          <p:cNvSpPr/>
          <p:nvPr/>
        </p:nvSpPr>
        <p:spPr>
          <a:xfrm>
            <a:off x="3087762" y="5018704"/>
            <a:ext cx="60628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82B3D5E1-789A-4CE8-28AB-D1FE6877263F}"/>
              </a:ext>
            </a:extLst>
          </p:cNvPr>
          <p:cNvSpPr/>
          <p:nvPr/>
        </p:nvSpPr>
        <p:spPr>
          <a:xfrm>
            <a:off x="4774102" y="5044646"/>
            <a:ext cx="114631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AC7FDD8B-1666-F27B-CEA4-B8D4E49F5F4D}"/>
              </a:ext>
            </a:extLst>
          </p:cNvPr>
          <p:cNvSpPr/>
          <p:nvPr/>
        </p:nvSpPr>
        <p:spPr>
          <a:xfrm>
            <a:off x="2375458" y="4562060"/>
            <a:ext cx="484632" cy="252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CA1A98C3-BD94-DA1F-4237-061E05BE3F51}"/>
              </a:ext>
            </a:extLst>
          </p:cNvPr>
          <p:cNvSpPr/>
          <p:nvPr/>
        </p:nvSpPr>
        <p:spPr>
          <a:xfrm>
            <a:off x="7345090" y="3302615"/>
            <a:ext cx="484632" cy="252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a:extLst>
              <a:ext uri="{FF2B5EF4-FFF2-40B4-BE49-F238E27FC236}">
                <a16:creationId xmlns:a16="http://schemas.microsoft.com/office/drawing/2014/main" id="{48D59A19-D195-4047-A98D-B2E55735C00B}"/>
              </a:ext>
            </a:extLst>
          </p:cNvPr>
          <p:cNvSpPr/>
          <p:nvPr/>
        </p:nvSpPr>
        <p:spPr>
          <a:xfrm>
            <a:off x="6145238" y="5612097"/>
            <a:ext cx="484632" cy="2741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5CD0BC3-C56E-9488-A118-CB83DF539FD9}"/>
              </a:ext>
            </a:extLst>
          </p:cNvPr>
          <p:cNvSpPr/>
          <p:nvPr/>
        </p:nvSpPr>
        <p:spPr>
          <a:xfrm>
            <a:off x="7130206" y="3603426"/>
            <a:ext cx="914400" cy="9144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57" name="Elbow Connector 56">
            <a:extLst>
              <a:ext uri="{FF2B5EF4-FFF2-40B4-BE49-F238E27FC236}">
                <a16:creationId xmlns:a16="http://schemas.microsoft.com/office/drawing/2014/main" id="{E06ECB82-96F5-3876-8D54-DDF4C7593A54}"/>
              </a:ext>
            </a:extLst>
          </p:cNvPr>
          <p:cNvCxnSpPr>
            <a:stCxn id="11" idx="6"/>
            <a:endCxn id="55" idx="4"/>
          </p:cNvCxnSpPr>
          <p:nvPr/>
        </p:nvCxnSpPr>
        <p:spPr>
          <a:xfrm flipV="1">
            <a:off x="6834816" y="4517826"/>
            <a:ext cx="752590" cy="683651"/>
          </a:xfrm>
          <a:prstGeom prst="bentConnector2">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8" name="Right Arrow 57">
            <a:extLst>
              <a:ext uri="{FF2B5EF4-FFF2-40B4-BE49-F238E27FC236}">
                <a16:creationId xmlns:a16="http://schemas.microsoft.com/office/drawing/2014/main" id="{9724D826-874D-31B9-2925-BF44BC76DFAF}"/>
              </a:ext>
            </a:extLst>
          </p:cNvPr>
          <p:cNvSpPr/>
          <p:nvPr/>
        </p:nvSpPr>
        <p:spPr>
          <a:xfrm>
            <a:off x="6834816" y="3864176"/>
            <a:ext cx="29539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AC3084-5AE2-7B15-F0A6-10D4E9944851}"/>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
        <p:nvSpPr>
          <p:cNvPr id="24" name="TextBox 23">
            <a:extLst>
              <a:ext uri="{FF2B5EF4-FFF2-40B4-BE49-F238E27FC236}">
                <a16:creationId xmlns:a16="http://schemas.microsoft.com/office/drawing/2014/main" id="{7BA0C88D-5F58-678B-8E90-A5D90AB4A645}"/>
              </a:ext>
            </a:extLst>
          </p:cNvPr>
          <p:cNvSpPr txBox="1"/>
          <p:nvPr/>
        </p:nvSpPr>
        <p:spPr>
          <a:xfrm>
            <a:off x="8189988" y="3796448"/>
            <a:ext cx="3872676" cy="2308324"/>
          </a:xfrm>
          <a:prstGeom prst="rect">
            <a:avLst/>
          </a:prstGeom>
          <a:noFill/>
        </p:spPr>
        <p:txBody>
          <a:bodyPr wrap="square">
            <a:spAutoFit/>
          </a:bodyPr>
          <a:lstStyle/>
          <a:p>
            <a:r>
              <a:rPr lang="en-US" dirty="0"/>
              <a:t>Git then attempts a three-way merge using the ancestor, the commit to be merged into, and the commit to merge in. This creates a new commit from all three, which your master branch is now pointing at:</a:t>
            </a:r>
          </a:p>
          <a:p>
            <a:endParaRPr lang="en-US" dirty="0"/>
          </a:p>
        </p:txBody>
      </p:sp>
    </p:spTree>
    <p:extLst>
      <p:ext uri="{BB962C8B-B14F-4D97-AF65-F5344CB8AC3E}">
        <p14:creationId xmlns:p14="http://schemas.microsoft.com/office/powerpoint/2010/main" val="2465558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B70D-F98C-F9D1-9BFB-92D03A3A61A1}"/>
              </a:ext>
            </a:extLst>
          </p:cNvPr>
          <p:cNvSpPr>
            <a:spLocks noGrp="1"/>
          </p:cNvSpPr>
          <p:nvPr>
            <p:ph type="title"/>
          </p:nvPr>
        </p:nvSpPr>
        <p:spPr/>
        <p:txBody>
          <a:bodyPr/>
          <a:lstStyle/>
          <a:p>
            <a:r>
              <a:rPr lang="en-US" dirty="0"/>
              <a:t>Git Branching – Basic Branching and Merging</a:t>
            </a:r>
          </a:p>
        </p:txBody>
      </p:sp>
      <p:sp>
        <p:nvSpPr>
          <p:cNvPr id="3" name="Content Placeholder 2">
            <a:extLst>
              <a:ext uri="{FF2B5EF4-FFF2-40B4-BE49-F238E27FC236}">
                <a16:creationId xmlns:a16="http://schemas.microsoft.com/office/drawing/2014/main" id="{4EEB65BC-CDEF-AE86-C128-F5943F61DED1}"/>
              </a:ext>
            </a:extLst>
          </p:cNvPr>
          <p:cNvSpPr>
            <a:spLocks noGrp="1"/>
          </p:cNvSpPr>
          <p:nvPr>
            <p:ph idx="1"/>
          </p:nvPr>
        </p:nvSpPr>
        <p:spPr/>
        <p:txBody>
          <a:bodyPr>
            <a:normAutofit lnSpcReduction="10000"/>
          </a:bodyPr>
          <a:lstStyle/>
          <a:p>
            <a:pPr marL="0" indent="0" algn="l">
              <a:buNone/>
            </a:pPr>
            <a:r>
              <a:rPr lang="en-US" b="1" i="0" dirty="0">
                <a:solidFill>
                  <a:srgbClr val="00B0F0"/>
                </a:solidFill>
                <a:effectLst/>
                <a:latin typeface="Adelle"/>
              </a:rPr>
              <a:t>Basic Branching and Merging</a:t>
            </a:r>
          </a:p>
          <a:p>
            <a:pPr marL="0" indent="0" algn="l">
              <a:buNone/>
            </a:pPr>
            <a:r>
              <a:rPr lang="en-US" b="0" i="0" dirty="0">
                <a:solidFill>
                  <a:srgbClr val="4E443C"/>
                </a:solidFill>
                <a:effectLst/>
                <a:latin typeface="Arial" panose="020B0604020202020204" pitchFamily="34" charset="0"/>
              </a:rPr>
              <a:t>Let’s go through a simple example of branching and merging with a workflow that you might use in the real world. You’ll follow these steps:</a:t>
            </a:r>
          </a:p>
          <a:p>
            <a:pPr algn="l">
              <a:buFont typeface="+mj-lt"/>
              <a:buAutoNum type="arabicPeriod"/>
            </a:pPr>
            <a:r>
              <a:rPr lang="en-US" b="0" i="0" dirty="0">
                <a:solidFill>
                  <a:srgbClr val="4E443C"/>
                </a:solidFill>
                <a:effectLst/>
                <a:latin typeface="Arial" panose="020B0604020202020204" pitchFamily="34" charset="0"/>
              </a:rPr>
              <a:t>Do some work on a website.</a:t>
            </a:r>
          </a:p>
          <a:p>
            <a:pPr algn="l">
              <a:buFont typeface="+mj-lt"/>
              <a:buAutoNum type="arabicPeriod"/>
            </a:pPr>
            <a:r>
              <a:rPr lang="en-US" b="0" i="0" dirty="0">
                <a:solidFill>
                  <a:srgbClr val="4E443C"/>
                </a:solidFill>
                <a:effectLst/>
                <a:latin typeface="Arial" panose="020B0604020202020204" pitchFamily="34" charset="0"/>
              </a:rPr>
              <a:t>Create a branch for a new user story you’re working on.</a:t>
            </a:r>
          </a:p>
          <a:p>
            <a:pPr algn="l">
              <a:buFont typeface="+mj-lt"/>
              <a:buAutoNum type="arabicPeriod"/>
            </a:pPr>
            <a:r>
              <a:rPr lang="en-US" b="0" i="0" dirty="0">
                <a:solidFill>
                  <a:srgbClr val="4E443C"/>
                </a:solidFill>
                <a:effectLst/>
                <a:latin typeface="Arial" panose="020B0604020202020204" pitchFamily="34" charset="0"/>
              </a:rPr>
              <a:t>Do some work in that branch.</a:t>
            </a:r>
          </a:p>
          <a:p>
            <a:pPr marL="0" indent="0" algn="l">
              <a:buNone/>
            </a:pPr>
            <a:br>
              <a:rPr lang="en-US" b="0" i="0" dirty="0">
                <a:solidFill>
                  <a:srgbClr val="4E443C"/>
                </a:solidFill>
                <a:effectLst/>
                <a:latin typeface="Adelle"/>
              </a:rPr>
            </a:br>
            <a:endParaRPr lang="en-US" b="0" i="0" dirty="0">
              <a:solidFill>
                <a:srgbClr val="4E443C"/>
              </a:solidFill>
              <a:effectLst/>
              <a:latin typeface="Adelle"/>
            </a:endParaRPr>
          </a:p>
          <a:p>
            <a:endParaRPr lang="en-US" dirty="0"/>
          </a:p>
        </p:txBody>
      </p:sp>
      <p:sp>
        <p:nvSpPr>
          <p:cNvPr id="4" name="TextBox 3">
            <a:extLst>
              <a:ext uri="{FF2B5EF4-FFF2-40B4-BE49-F238E27FC236}">
                <a16:creationId xmlns:a16="http://schemas.microsoft.com/office/drawing/2014/main" id="{C523E4B5-624A-AD73-483D-309D5D379B41}"/>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527688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87B9-4956-79FC-F3C0-EECA9ED26F56}"/>
              </a:ext>
            </a:extLst>
          </p:cNvPr>
          <p:cNvSpPr>
            <a:spLocks noGrp="1"/>
          </p:cNvSpPr>
          <p:nvPr>
            <p:ph type="title"/>
          </p:nvPr>
        </p:nvSpPr>
        <p:spPr/>
        <p:txBody>
          <a:bodyPr/>
          <a:lstStyle/>
          <a:p>
            <a:r>
              <a:rPr lang="en-US" dirty="0"/>
              <a:t>Git Branching – Basic Branching and Merging</a:t>
            </a:r>
          </a:p>
        </p:txBody>
      </p:sp>
      <p:sp>
        <p:nvSpPr>
          <p:cNvPr id="3" name="Content Placeholder 2">
            <a:extLst>
              <a:ext uri="{FF2B5EF4-FFF2-40B4-BE49-F238E27FC236}">
                <a16:creationId xmlns:a16="http://schemas.microsoft.com/office/drawing/2014/main" id="{C77B8253-1EC0-DA90-AE28-5B2D1309709E}"/>
              </a:ext>
            </a:extLst>
          </p:cNvPr>
          <p:cNvSpPr>
            <a:spLocks noGrp="1"/>
          </p:cNvSpPr>
          <p:nvPr>
            <p:ph idx="1"/>
          </p:nvPr>
        </p:nvSpPr>
        <p:spPr/>
        <p:txBody>
          <a:bodyPr/>
          <a:lstStyle/>
          <a:p>
            <a:pPr marL="0" indent="0" algn="l">
              <a:buNone/>
            </a:pPr>
            <a:r>
              <a:rPr lang="en-US" b="0" i="0" dirty="0">
                <a:solidFill>
                  <a:srgbClr val="00B0F0"/>
                </a:solidFill>
                <a:effectLst/>
                <a:latin typeface="Arial" panose="020B0604020202020204" pitchFamily="34" charset="0"/>
              </a:rPr>
              <a:t>At this stage, you’ll receive a call that another issue is critical and you need a hotfix. You’ll do the following:</a:t>
            </a:r>
          </a:p>
          <a:p>
            <a:pPr algn="l">
              <a:buFont typeface="+mj-lt"/>
              <a:buAutoNum type="arabicPeriod"/>
            </a:pPr>
            <a:r>
              <a:rPr lang="en-US" b="0" i="0" dirty="0">
                <a:solidFill>
                  <a:srgbClr val="4E443C"/>
                </a:solidFill>
                <a:effectLst/>
                <a:latin typeface="Arial" panose="020B0604020202020204" pitchFamily="34" charset="0"/>
              </a:rPr>
              <a:t>Switch to your production branch.</a:t>
            </a:r>
          </a:p>
          <a:p>
            <a:pPr algn="l">
              <a:buFont typeface="+mj-lt"/>
              <a:buAutoNum type="arabicPeriod"/>
            </a:pPr>
            <a:r>
              <a:rPr lang="en-US" b="0" i="0" dirty="0">
                <a:solidFill>
                  <a:srgbClr val="4E443C"/>
                </a:solidFill>
                <a:effectLst/>
                <a:latin typeface="Arial" panose="020B0604020202020204" pitchFamily="34" charset="0"/>
              </a:rPr>
              <a:t>Create a branch to add the hotfix.</a:t>
            </a:r>
          </a:p>
          <a:p>
            <a:pPr algn="l">
              <a:buFont typeface="+mj-lt"/>
              <a:buAutoNum type="arabicPeriod"/>
            </a:pPr>
            <a:r>
              <a:rPr lang="en-US" b="0" i="0" dirty="0">
                <a:solidFill>
                  <a:srgbClr val="4E443C"/>
                </a:solidFill>
                <a:effectLst/>
                <a:latin typeface="Arial" panose="020B0604020202020204" pitchFamily="34" charset="0"/>
              </a:rPr>
              <a:t>After it’s tested, merge the hotfix branch, and push to production.</a:t>
            </a:r>
          </a:p>
          <a:p>
            <a:pPr algn="l">
              <a:buFont typeface="+mj-lt"/>
              <a:buAutoNum type="arabicPeriod"/>
            </a:pPr>
            <a:r>
              <a:rPr lang="en-US" b="0" i="0" dirty="0">
                <a:solidFill>
                  <a:srgbClr val="4E443C"/>
                </a:solidFill>
                <a:effectLst/>
                <a:latin typeface="Arial" panose="020B0604020202020204" pitchFamily="34" charset="0"/>
              </a:rPr>
              <a:t>Switch back to your original user story and continue working.</a:t>
            </a:r>
          </a:p>
          <a:p>
            <a:pPr marL="0" indent="0" algn="l">
              <a:buNone/>
            </a:pPr>
            <a:br>
              <a:rPr lang="en-US" b="0" i="0" dirty="0">
                <a:solidFill>
                  <a:srgbClr val="4E443C"/>
                </a:solidFill>
                <a:effectLst/>
                <a:latin typeface="Adelle"/>
              </a:rPr>
            </a:br>
            <a:endParaRPr lang="en-US" b="0" i="0" dirty="0">
              <a:solidFill>
                <a:srgbClr val="4E443C"/>
              </a:solidFill>
              <a:effectLst/>
              <a:latin typeface="Adelle"/>
            </a:endParaRPr>
          </a:p>
          <a:p>
            <a:pPr marL="0" indent="0">
              <a:buNone/>
            </a:pPr>
            <a:endParaRPr lang="en-US" dirty="0"/>
          </a:p>
        </p:txBody>
      </p:sp>
      <p:sp>
        <p:nvSpPr>
          <p:cNvPr id="4" name="TextBox 3">
            <a:extLst>
              <a:ext uri="{FF2B5EF4-FFF2-40B4-BE49-F238E27FC236}">
                <a16:creationId xmlns:a16="http://schemas.microsoft.com/office/drawing/2014/main" id="{A015221C-A3BA-B334-C860-FAE04F2E0990}"/>
              </a:ext>
            </a:extLst>
          </p:cNvPr>
          <p:cNvSpPr txBox="1"/>
          <p:nvPr/>
        </p:nvSpPr>
        <p:spPr>
          <a:xfrm>
            <a:off x="10798630" y="987949"/>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856265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55FE-35A9-100A-E9F7-B9716832FD1F}"/>
              </a:ext>
            </a:extLst>
          </p:cNvPr>
          <p:cNvSpPr>
            <a:spLocks noGrp="1"/>
          </p:cNvSpPr>
          <p:nvPr>
            <p:ph type="title"/>
          </p:nvPr>
        </p:nvSpPr>
        <p:spPr/>
        <p:txBody>
          <a:bodyPr/>
          <a:lstStyle/>
          <a:p>
            <a:r>
              <a:rPr lang="en-US" dirty="0"/>
              <a:t>Git Branching – Basic Branching and Merging</a:t>
            </a:r>
          </a:p>
        </p:txBody>
      </p:sp>
      <p:sp>
        <p:nvSpPr>
          <p:cNvPr id="3" name="Content Placeholder 2">
            <a:extLst>
              <a:ext uri="{FF2B5EF4-FFF2-40B4-BE49-F238E27FC236}">
                <a16:creationId xmlns:a16="http://schemas.microsoft.com/office/drawing/2014/main" id="{F0D4F763-277D-6C65-A086-B19CF79D4961}"/>
              </a:ext>
            </a:extLst>
          </p:cNvPr>
          <p:cNvSpPr>
            <a:spLocks noGrp="1"/>
          </p:cNvSpPr>
          <p:nvPr>
            <p:ph idx="1"/>
          </p:nvPr>
        </p:nvSpPr>
        <p:spPr>
          <a:xfrm>
            <a:off x="680321" y="2336873"/>
            <a:ext cx="9613861" cy="1161113"/>
          </a:xfrm>
        </p:spPr>
        <p:txBody>
          <a:bodyPr>
            <a:normAutofit lnSpcReduction="10000"/>
          </a:bodyPr>
          <a:lstStyle/>
          <a:p>
            <a:pPr marL="0" indent="0" algn="l">
              <a:buNone/>
            </a:pPr>
            <a:r>
              <a:rPr lang="en-US" b="1" i="0" dirty="0">
                <a:solidFill>
                  <a:srgbClr val="00B0F0"/>
                </a:solidFill>
                <a:effectLst/>
                <a:latin typeface="Adelle"/>
              </a:rPr>
              <a:t>Basic Branching</a:t>
            </a:r>
          </a:p>
          <a:p>
            <a:pPr marL="0" indent="0" algn="l">
              <a:buNone/>
            </a:pPr>
            <a:r>
              <a:rPr lang="en-US" b="0" i="0" dirty="0">
                <a:solidFill>
                  <a:srgbClr val="4E443C"/>
                </a:solidFill>
                <a:effectLst/>
                <a:latin typeface="Arial" panose="020B0604020202020204" pitchFamily="34" charset="0"/>
              </a:rPr>
              <a:t>First, let’s say you’re working on your project and have a couple of commits already on the master branch.</a:t>
            </a:r>
          </a:p>
          <a:p>
            <a:pPr marL="0" indent="0" algn="l">
              <a:buNone/>
            </a:pPr>
            <a:endParaRPr lang="en-US" b="0" i="0" dirty="0">
              <a:solidFill>
                <a:srgbClr val="4E443C"/>
              </a:solidFill>
              <a:effectLst/>
              <a:latin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41D816E2-68D6-E58F-0CA1-E4F6688FE31C}"/>
              </a:ext>
            </a:extLst>
          </p:cNvPr>
          <p:cNvPicPr>
            <a:picLocks noChangeAspect="1"/>
          </p:cNvPicPr>
          <p:nvPr/>
        </p:nvPicPr>
        <p:blipFill>
          <a:blip r:embed="rId2"/>
          <a:stretch>
            <a:fillRect/>
          </a:stretch>
        </p:blipFill>
        <p:spPr>
          <a:xfrm>
            <a:off x="680321" y="4009109"/>
            <a:ext cx="10459243" cy="2542783"/>
          </a:xfrm>
          <a:prstGeom prst="rect">
            <a:avLst/>
          </a:prstGeom>
        </p:spPr>
      </p:pic>
      <p:sp>
        <p:nvSpPr>
          <p:cNvPr id="5" name="TextBox 4">
            <a:extLst>
              <a:ext uri="{FF2B5EF4-FFF2-40B4-BE49-F238E27FC236}">
                <a16:creationId xmlns:a16="http://schemas.microsoft.com/office/drawing/2014/main" id="{E8F8E83C-5D93-FFC9-3CCA-4608633DAAE2}"/>
              </a:ext>
            </a:extLst>
          </p:cNvPr>
          <p:cNvSpPr txBox="1"/>
          <p:nvPr/>
        </p:nvSpPr>
        <p:spPr>
          <a:xfrm>
            <a:off x="680321" y="3497986"/>
            <a:ext cx="2736711" cy="369332"/>
          </a:xfrm>
          <a:prstGeom prst="rect">
            <a:avLst/>
          </a:prstGeom>
          <a:noFill/>
        </p:spPr>
        <p:txBody>
          <a:bodyPr wrap="none" rtlCol="0">
            <a:spAutoFit/>
          </a:bodyPr>
          <a:lstStyle/>
          <a:p>
            <a:r>
              <a:rPr lang="en-US" dirty="0"/>
              <a:t>A simple commit history</a:t>
            </a:r>
          </a:p>
        </p:txBody>
      </p:sp>
      <p:sp>
        <p:nvSpPr>
          <p:cNvPr id="6" name="TextBox 5">
            <a:extLst>
              <a:ext uri="{FF2B5EF4-FFF2-40B4-BE49-F238E27FC236}">
                <a16:creationId xmlns:a16="http://schemas.microsoft.com/office/drawing/2014/main" id="{F97615C9-4CD6-B335-2BDF-2794FC019234}"/>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4146023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85D52-0317-FD1C-3E56-76A32F59CE88}"/>
              </a:ext>
            </a:extLst>
          </p:cNvPr>
          <p:cNvSpPr>
            <a:spLocks noGrp="1"/>
          </p:cNvSpPr>
          <p:nvPr>
            <p:ph type="title"/>
          </p:nvPr>
        </p:nvSpPr>
        <p:spPr/>
        <p:txBody>
          <a:bodyPr/>
          <a:lstStyle/>
          <a:p>
            <a:r>
              <a:rPr lang="en-US" dirty="0"/>
              <a:t>Git Branching – Basic Branching and Merging</a:t>
            </a:r>
          </a:p>
        </p:txBody>
      </p:sp>
      <p:sp>
        <p:nvSpPr>
          <p:cNvPr id="3" name="Content Placeholder 2">
            <a:extLst>
              <a:ext uri="{FF2B5EF4-FFF2-40B4-BE49-F238E27FC236}">
                <a16:creationId xmlns:a16="http://schemas.microsoft.com/office/drawing/2014/main" id="{02F67397-F125-0BFC-FC3B-A104C63B3B5F}"/>
              </a:ext>
            </a:extLst>
          </p:cNvPr>
          <p:cNvSpPr>
            <a:spLocks noGrp="1"/>
          </p:cNvSpPr>
          <p:nvPr>
            <p:ph idx="1"/>
          </p:nvPr>
        </p:nvSpPr>
        <p:spPr>
          <a:xfrm>
            <a:off x="680321" y="2336873"/>
            <a:ext cx="9613861" cy="2811597"/>
          </a:xfrm>
        </p:spPr>
        <p:txBody>
          <a:bodyPr>
            <a:normAutofit lnSpcReduction="10000"/>
          </a:bodyPr>
          <a:lstStyle/>
          <a:p>
            <a:pPr marL="0" indent="0">
              <a:buNone/>
            </a:pPr>
            <a:r>
              <a:rPr lang="en-US" b="0" i="0" dirty="0">
                <a:solidFill>
                  <a:srgbClr val="4E443C"/>
                </a:solidFill>
                <a:effectLst/>
                <a:latin typeface="Arial" panose="020B0604020202020204" pitchFamily="34" charset="0"/>
              </a:rPr>
              <a:t>You’ve decided that you’re going to work on issue #53 in whatever issue-tracking system your company uses. To create a new branch and switch to it at the same time, you can run the</a:t>
            </a:r>
          </a:p>
          <a:p>
            <a:pPr marL="0" indent="0">
              <a:buNone/>
            </a:pPr>
            <a:r>
              <a:rPr lang="en-US" b="0" i="0" dirty="0">
                <a:solidFill>
                  <a:srgbClr val="4E443C"/>
                </a:solidFill>
                <a:effectLst/>
                <a:latin typeface="Arial" panose="020B0604020202020204" pitchFamily="34" charset="0"/>
              </a:rPr>
              <a:t> </a:t>
            </a:r>
            <a:r>
              <a:rPr lang="en-US" dirty="0"/>
              <a:t>git checkout</a:t>
            </a:r>
            <a:r>
              <a:rPr lang="en-US" b="0" i="0" dirty="0">
                <a:solidFill>
                  <a:srgbClr val="4E443C"/>
                </a:solidFill>
                <a:effectLst/>
                <a:latin typeface="Arial" panose="020B0604020202020204" pitchFamily="34" charset="0"/>
              </a:rPr>
              <a:t> command with the </a:t>
            </a:r>
            <a:r>
              <a:rPr lang="en-US" dirty="0"/>
              <a:t>-b</a:t>
            </a:r>
            <a:r>
              <a:rPr lang="en-US" b="0" i="0" dirty="0">
                <a:solidFill>
                  <a:srgbClr val="4E443C"/>
                </a:solidFill>
                <a:effectLst/>
                <a:latin typeface="Arial" panose="020B0604020202020204" pitchFamily="34" charset="0"/>
              </a:rPr>
              <a:t> switch:</a:t>
            </a:r>
          </a:p>
          <a:p>
            <a:pPr marL="0" indent="0">
              <a:buNone/>
            </a:pPr>
            <a:r>
              <a:rPr lang="en-US" dirty="0"/>
              <a:t>$ git checkout -b iss53 Switched to a new branch "iss53”</a:t>
            </a:r>
          </a:p>
          <a:p>
            <a:pPr marL="0" indent="0">
              <a:buNone/>
            </a:pPr>
            <a:r>
              <a:rPr lang="en-US" dirty="0"/>
              <a:t>$ git branch iss53</a:t>
            </a:r>
          </a:p>
          <a:p>
            <a:pPr marL="0" indent="0">
              <a:buNone/>
            </a:pPr>
            <a:r>
              <a:rPr lang="en-US" dirty="0"/>
              <a:t>$ git checkout iss53</a:t>
            </a:r>
          </a:p>
        </p:txBody>
      </p:sp>
      <p:sp>
        <p:nvSpPr>
          <p:cNvPr id="4" name="TextBox 3">
            <a:extLst>
              <a:ext uri="{FF2B5EF4-FFF2-40B4-BE49-F238E27FC236}">
                <a16:creationId xmlns:a16="http://schemas.microsoft.com/office/drawing/2014/main" id="{D202A670-1659-5E45-962C-EC41C325F0D5}"/>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266948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7309-CFF2-1C7A-3894-AA3A7B080ABF}"/>
              </a:ext>
            </a:extLst>
          </p:cNvPr>
          <p:cNvSpPr>
            <a:spLocks noGrp="1"/>
          </p:cNvSpPr>
          <p:nvPr>
            <p:ph type="title"/>
          </p:nvPr>
        </p:nvSpPr>
        <p:spPr/>
        <p:txBody>
          <a:bodyPr/>
          <a:lstStyle/>
          <a:p>
            <a:r>
              <a:rPr lang="en-US" dirty="0"/>
              <a:t>Git Branching – Basic Branching and Merging</a:t>
            </a:r>
          </a:p>
        </p:txBody>
      </p:sp>
      <p:pic>
        <p:nvPicPr>
          <p:cNvPr id="4" name="Picture 3">
            <a:extLst>
              <a:ext uri="{FF2B5EF4-FFF2-40B4-BE49-F238E27FC236}">
                <a16:creationId xmlns:a16="http://schemas.microsoft.com/office/drawing/2014/main" id="{2CCCF119-B35B-B13D-A5B2-05B9AA91E4EA}"/>
              </a:ext>
            </a:extLst>
          </p:cNvPr>
          <p:cNvPicPr>
            <a:picLocks noChangeAspect="1"/>
          </p:cNvPicPr>
          <p:nvPr/>
        </p:nvPicPr>
        <p:blipFill>
          <a:blip r:embed="rId2"/>
          <a:stretch>
            <a:fillRect/>
          </a:stretch>
        </p:blipFill>
        <p:spPr>
          <a:xfrm>
            <a:off x="1216416" y="2205102"/>
            <a:ext cx="7772400" cy="3789045"/>
          </a:xfrm>
          <a:prstGeom prst="rect">
            <a:avLst/>
          </a:prstGeom>
        </p:spPr>
      </p:pic>
      <p:sp>
        <p:nvSpPr>
          <p:cNvPr id="5" name="TextBox 4">
            <a:extLst>
              <a:ext uri="{FF2B5EF4-FFF2-40B4-BE49-F238E27FC236}">
                <a16:creationId xmlns:a16="http://schemas.microsoft.com/office/drawing/2014/main" id="{1990B7DF-DE00-2B57-19C9-B47D20580E19}"/>
              </a:ext>
            </a:extLst>
          </p:cNvPr>
          <p:cNvSpPr txBox="1"/>
          <p:nvPr/>
        </p:nvSpPr>
        <p:spPr>
          <a:xfrm>
            <a:off x="3933172" y="6180417"/>
            <a:ext cx="3340979" cy="369332"/>
          </a:xfrm>
          <a:prstGeom prst="rect">
            <a:avLst/>
          </a:prstGeom>
          <a:noFill/>
        </p:spPr>
        <p:txBody>
          <a:bodyPr wrap="none" rtlCol="0">
            <a:spAutoFit/>
          </a:bodyPr>
          <a:lstStyle/>
          <a:p>
            <a:r>
              <a:rPr lang="en-US" dirty="0"/>
              <a:t>Creating a new branch pointer</a:t>
            </a:r>
          </a:p>
        </p:txBody>
      </p:sp>
      <p:sp>
        <p:nvSpPr>
          <p:cNvPr id="3" name="TextBox 2">
            <a:extLst>
              <a:ext uri="{FF2B5EF4-FFF2-40B4-BE49-F238E27FC236}">
                <a16:creationId xmlns:a16="http://schemas.microsoft.com/office/drawing/2014/main" id="{3731A7A9-CCAB-8D1C-41AC-C904C7E496B4}"/>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819990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1683-7003-62A5-E761-700E826E2C04}"/>
              </a:ext>
            </a:extLst>
          </p:cNvPr>
          <p:cNvSpPr>
            <a:spLocks noGrp="1"/>
          </p:cNvSpPr>
          <p:nvPr>
            <p:ph type="title"/>
          </p:nvPr>
        </p:nvSpPr>
        <p:spPr/>
        <p:txBody>
          <a:bodyPr/>
          <a:lstStyle/>
          <a:p>
            <a:r>
              <a:rPr lang="en-US" dirty="0"/>
              <a:t>Git Branching – Basic Branching and Merging</a:t>
            </a:r>
          </a:p>
        </p:txBody>
      </p:sp>
      <p:sp>
        <p:nvSpPr>
          <p:cNvPr id="3" name="Content Placeholder 2">
            <a:extLst>
              <a:ext uri="{FF2B5EF4-FFF2-40B4-BE49-F238E27FC236}">
                <a16:creationId xmlns:a16="http://schemas.microsoft.com/office/drawing/2014/main" id="{5E62F5A1-7C0C-A42F-4F1C-5A19AA51E6FB}"/>
              </a:ext>
            </a:extLst>
          </p:cNvPr>
          <p:cNvSpPr>
            <a:spLocks noGrp="1"/>
          </p:cNvSpPr>
          <p:nvPr>
            <p:ph idx="1"/>
          </p:nvPr>
        </p:nvSpPr>
        <p:spPr>
          <a:xfrm>
            <a:off x="680321" y="2336873"/>
            <a:ext cx="9613861" cy="1092127"/>
          </a:xfrm>
        </p:spPr>
        <p:txBody>
          <a:bodyPr/>
          <a:lstStyle/>
          <a:p>
            <a:pPr marL="0" indent="0">
              <a:buNone/>
            </a:pPr>
            <a:r>
              <a:rPr lang="en-US" b="0" i="0" dirty="0">
                <a:solidFill>
                  <a:srgbClr val="4E443C"/>
                </a:solidFill>
                <a:effectLst/>
                <a:latin typeface="Arial" panose="020B0604020202020204" pitchFamily="34" charset="0"/>
              </a:rPr>
              <a:t>You work on your website and do some commits. Doing so moves the </a:t>
            </a:r>
            <a:r>
              <a:rPr lang="en-US" dirty="0"/>
              <a:t>iss53</a:t>
            </a:r>
            <a:r>
              <a:rPr lang="en-US" b="0" i="0" dirty="0">
                <a:solidFill>
                  <a:srgbClr val="4E443C"/>
                </a:solidFill>
                <a:effectLst/>
                <a:latin typeface="Arial" panose="020B0604020202020204" pitchFamily="34" charset="0"/>
              </a:rPr>
              <a:t> branch forward, because you have it checked out (that is, your </a:t>
            </a:r>
            <a:r>
              <a:rPr lang="en-US" dirty="0"/>
              <a:t>HEAD</a:t>
            </a:r>
            <a:r>
              <a:rPr lang="en-US" b="0" i="0" dirty="0">
                <a:solidFill>
                  <a:srgbClr val="4E443C"/>
                </a:solidFill>
                <a:effectLst/>
                <a:latin typeface="Arial" panose="020B0604020202020204" pitchFamily="34" charset="0"/>
              </a:rPr>
              <a:t> is pointing to it):</a:t>
            </a:r>
            <a:endParaRPr lang="en-US" dirty="0"/>
          </a:p>
        </p:txBody>
      </p:sp>
      <p:pic>
        <p:nvPicPr>
          <p:cNvPr id="4" name="Picture 3">
            <a:extLst>
              <a:ext uri="{FF2B5EF4-FFF2-40B4-BE49-F238E27FC236}">
                <a16:creationId xmlns:a16="http://schemas.microsoft.com/office/drawing/2014/main" id="{BE69664B-362B-7966-FDCD-F1F5BB4E5263}"/>
              </a:ext>
            </a:extLst>
          </p:cNvPr>
          <p:cNvPicPr>
            <a:picLocks noChangeAspect="1"/>
          </p:cNvPicPr>
          <p:nvPr/>
        </p:nvPicPr>
        <p:blipFill>
          <a:blip r:embed="rId2"/>
          <a:stretch>
            <a:fillRect/>
          </a:stretch>
        </p:blipFill>
        <p:spPr>
          <a:xfrm>
            <a:off x="1091156" y="4072462"/>
            <a:ext cx="7772400" cy="2603911"/>
          </a:xfrm>
          <a:prstGeom prst="rect">
            <a:avLst/>
          </a:prstGeom>
        </p:spPr>
      </p:pic>
      <p:sp>
        <p:nvSpPr>
          <p:cNvPr id="5" name="TextBox 4">
            <a:extLst>
              <a:ext uri="{FF2B5EF4-FFF2-40B4-BE49-F238E27FC236}">
                <a16:creationId xmlns:a16="http://schemas.microsoft.com/office/drawing/2014/main" id="{53635B61-4505-5E41-0E75-13DC62E949AF}"/>
              </a:ext>
            </a:extLst>
          </p:cNvPr>
          <p:cNvSpPr txBox="1"/>
          <p:nvPr/>
        </p:nvSpPr>
        <p:spPr>
          <a:xfrm>
            <a:off x="1352811" y="3594970"/>
            <a:ext cx="5120569" cy="369332"/>
          </a:xfrm>
          <a:prstGeom prst="rect">
            <a:avLst/>
          </a:prstGeom>
          <a:noFill/>
        </p:spPr>
        <p:txBody>
          <a:bodyPr wrap="none" rtlCol="0">
            <a:spAutoFit/>
          </a:bodyPr>
          <a:lstStyle/>
          <a:p>
            <a:r>
              <a:rPr lang="en-US" b="0" i="0" dirty="0">
                <a:solidFill>
                  <a:srgbClr val="4E443C"/>
                </a:solidFill>
                <a:effectLst/>
                <a:latin typeface="Adelle"/>
              </a:rPr>
              <a:t>The </a:t>
            </a:r>
            <a:r>
              <a:rPr lang="en-US" dirty="0"/>
              <a:t>iss53</a:t>
            </a:r>
            <a:r>
              <a:rPr lang="en-US" b="0" i="0" dirty="0">
                <a:solidFill>
                  <a:srgbClr val="4E443C"/>
                </a:solidFill>
                <a:effectLst/>
                <a:latin typeface="Adelle"/>
              </a:rPr>
              <a:t> branch has moved forward with your work</a:t>
            </a:r>
            <a:endParaRPr lang="en-US" dirty="0"/>
          </a:p>
        </p:txBody>
      </p:sp>
      <p:sp>
        <p:nvSpPr>
          <p:cNvPr id="6" name="TextBox 5">
            <a:extLst>
              <a:ext uri="{FF2B5EF4-FFF2-40B4-BE49-F238E27FC236}">
                <a16:creationId xmlns:a16="http://schemas.microsoft.com/office/drawing/2014/main" id="{129DCAB2-76D7-7380-F1B0-DA87EEFDAF3A}"/>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03275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6" name="Rectangle 15">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05664E6-D43A-9F4B-9B86-BE87A9C70907}"/>
              </a:ext>
            </a:extLst>
          </p:cNvPr>
          <p:cNvSpPr>
            <a:spLocks noGrp="1"/>
          </p:cNvSpPr>
          <p:nvPr>
            <p:ph type="title"/>
          </p:nvPr>
        </p:nvSpPr>
        <p:spPr>
          <a:xfrm>
            <a:off x="680322" y="753228"/>
            <a:ext cx="3679028" cy="1080938"/>
          </a:xfrm>
        </p:spPr>
        <p:txBody>
          <a:bodyPr>
            <a:normAutofit/>
          </a:bodyPr>
          <a:lstStyle/>
          <a:p>
            <a:r>
              <a:rPr lang="en-US" sz="3200" dirty="0"/>
              <a:t>Step 2 – Create a Project in Gitlab</a:t>
            </a:r>
          </a:p>
        </p:txBody>
      </p:sp>
      <p:pic>
        <p:nvPicPr>
          <p:cNvPr id="18" name="Picture 17">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8626DDB7-5080-CF55-944B-C167749F8F45}"/>
              </a:ext>
            </a:extLst>
          </p:cNvPr>
          <p:cNvPicPr>
            <a:picLocks noChangeAspect="1"/>
          </p:cNvPicPr>
          <p:nvPr/>
        </p:nvPicPr>
        <p:blipFill>
          <a:blip r:embed="rId4"/>
          <a:stretch>
            <a:fillRect/>
          </a:stretch>
        </p:blipFill>
        <p:spPr>
          <a:xfrm>
            <a:off x="606175" y="2631757"/>
            <a:ext cx="9863191" cy="1803721"/>
          </a:xfrm>
          <a:prstGeom prst="rect">
            <a:avLst/>
          </a:prstGeom>
        </p:spPr>
      </p:pic>
      <p:sp>
        <p:nvSpPr>
          <p:cNvPr id="6" name="TextBox 5">
            <a:extLst>
              <a:ext uri="{FF2B5EF4-FFF2-40B4-BE49-F238E27FC236}">
                <a16:creationId xmlns:a16="http://schemas.microsoft.com/office/drawing/2014/main" id="{2BB1989F-7628-CA33-C00D-C9BDB29E65F5}"/>
              </a:ext>
            </a:extLst>
          </p:cNvPr>
          <p:cNvSpPr txBox="1"/>
          <p:nvPr/>
        </p:nvSpPr>
        <p:spPr>
          <a:xfrm>
            <a:off x="680322" y="4685023"/>
            <a:ext cx="9943157" cy="369332"/>
          </a:xfrm>
          <a:prstGeom prst="rect">
            <a:avLst/>
          </a:prstGeom>
          <a:noFill/>
        </p:spPr>
        <p:txBody>
          <a:bodyPr wrap="square" rtlCol="0">
            <a:spAutoFit/>
          </a:bodyPr>
          <a:lstStyle/>
          <a:p>
            <a:r>
              <a:rPr lang="en-US" dirty="0"/>
              <a:t>Click New project</a:t>
            </a:r>
          </a:p>
        </p:txBody>
      </p:sp>
    </p:spTree>
    <p:extLst>
      <p:ext uri="{BB962C8B-B14F-4D97-AF65-F5344CB8AC3E}">
        <p14:creationId xmlns:p14="http://schemas.microsoft.com/office/powerpoint/2010/main" val="2378582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5AB61-0ECA-4FAC-92AD-C5FB2B307616}"/>
              </a:ext>
            </a:extLst>
          </p:cNvPr>
          <p:cNvSpPr>
            <a:spLocks noGrp="1"/>
          </p:cNvSpPr>
          <p:nvPr>
            <p:ph type="title"/>
          </p:nvPr>
        </p:nvSpPr>
        <p:spPr/>
        <p:txBody>
          <a:bodyPr/>
          <a:lstStyle/>
          <a:p>
            <a:r>
              <a:rPr lang="en-US" dirty="0"/>
              <a:t>Git Branching – Basic Branching and Merging</a:t>
            </a:r>
          </a:p>
        </p:txBody>
      </p:sp>
      <p:sp>
        <p:nvSpPr>
          <p:cNvPr id="7" name="TextBox 6">
            <a:extLst>
              <a:ext uri="{FF2B5EF4-FFF2-40B4-BE49-F238E27FC236}">
                <a16:creationId xmlns:a16="http://schemas.microsoft.com/office/drawing/2014/main" id="{D1DE89C0-6653-A163-0795-3CEDD2ED9358}"/>
              </a:ext>
            </a:extLst>
          </p:cNvPr>
          <p:cNvSpPr txBox="1"/>
          <p:nvPr/>
        </p:nvSpPr>
        <p:spPr>
          <a:xfrm>
            <a:off x="409303" y="2142702"/>
            <a:ext cx="11373394" cy="2031325"/>
          </a:xfrm>
          <a:prstGeom prst="rect">
            <a:avLst/>
          </a:prstGeom>
          <a:noFill/>
        </p:spPr>
        <p:txBody>
          <a:bodyPr wrap="square">
            <a:spAutoFit/>
          </a:bodyPr>
          <a:lstStyle/>
          <a:p>
            <a:pPr algn="l"/>
            <a:r>
              <a:rPr lang="en-US" b="0" i="0" dirty="0">
                <a:solidFill>
                  <a:srgbClr val="4E443C"/>
                </a:solidFill>
                <a:effectLst/>
                <a:latin typeface="Adelle"/>
              </a:rPr>
              <a:t>$ git checkout master </a:t>
            </a:r>
            <a:r>
              <a:rPr lang="en-US" dirty="0">
                <a:solidFill>
                  <a:srgbClr val="4E443C"/>
                </a:solidFill>
                <a:latin typeface="Adelle"/>
              </a:rPr>
              <a:t> ------</a:t>
            </a:r>
            <a:r>
              <a:rPr lang="en-US" b="0" i="0" dirty="0">
                <a:solidFill>
                  <a:srgbClr val="4E443C"/>
                </a:solidFill>
                <a:effectLst/>
                <a:latin typeface="Adelle"/>
              </a:rPr>
              <a:t>Switched to branch 'master’</a:t>
            </a:r>
          </a:p>
          <a:p>
            <a:pPr algn="l"/>
            <a:r>
              <a:rPr lang="en-US" dirty="0">
                <a:solidFill>
                  <a:schemeClr val="bg1"/>
                </a:solidFill>
              </a:rPr>
              <a:t>$ git checkout -b hotfix  -------Switched to a new branch 'hotfix’ </a:t>
            </a:r>
          </a:p>
          <a:p>
            <a:pPr algn="l"/>
            <a:r>
              <a:rPr lang="en-US" dirty="0">
                <a:solidFill>
                  <a:schemeClr val="bg1"/>
                </a:solidFill>
              </a:rPr>
              <a:t>$ vim </a:t>
            </a:r>
            <a:r>
              <a:rPr lang="en-US" dirty="0" err="1">
                <a:solidFill>
                  <a:schemeClr val="bg1"/>
                </a:solidFill>
              </a:rPr>
              <a:t>index.html</a:t>
            </a:r>
            <a:r>
              <a:rPr lang="en-US" dirty="0">
                <a:solidFill>
                  <a:schemeClr val="bg1"/>
                </a:solidFill>
              </a:rPr>
              <a:t> </a:t>
            </a:r>
          </a:p>
          <a:p>
            <a:pPr algn="l"/>
            <a:r>
              <a:rPr lang="en-US" dirty="0">
                <a:solidFill>
                  <a:schemeClr val="bg1"/>
                </a:solidFill>
              </a:rPr>
              <a:t>$ git commit -a -m 'Fix broken email    address [hotfix 1fb7853] Fix broken email address’</a:t>
            </a:r>
            <a:br>
              <a:rPr lang="en-US" b="0" i="0" dirty="0">
                <a:solidFill>
                  <a:srgbClr val="4E443C"/>
                </a:solidFill>
                <a:effectLst/>
                <a:latin typeface="Adelle"/>
              </a:rPr>
            </a:br>
            <a:r>
              <a:rPr lang="en-US" b="0" i="0" dirty="0">
                <a:solidFill>
                  <a:schemeClr val="bg1"/>
                </a:solidFill>
                <a:effectLst/>
                <a:latin typeface="Adelle"/>
              </a:rPr>
              <a:t>$ </a:t>
            </a:r>
            <a:r>
              <a:rPr lang="en-US" dirty="0">
                <a:solidFill>
                  <a:schemeClr val="bg1"/>
                </a:solidFill>
              </a:rPr>
              <a:t>git checkout -b hotfix    ---- Switched to a new branch 'hotfix’ </a:t>
            </a:r>
          </a:p>
          <a:p>
            <a:pPr algn="l"/>
            <a:r>
              <a:rPr lang="en-US" dirty="0">
                <a:solidFill>
                  <a:schemeClr val="bg1"/>
                </a:solidFill>
              </a:rPr>
              <a:t>$ vim </a:t>
            </a:r>
            <a:r>
              <a:rPr lang="en-US" dirty="0" err="1">
                <a:solidFill>
                  <a:schemeClr val="bg1"/>
                </a:solidFill>
              </a:rPr>
              <a:t>index.html</a:t>
            </a:r>
            <a:r>
              <a:rPr lang="en-US" dirty="0">
                <a:solidFill>
                  <a:schemeClr val="bg1"/>
                </a:solidFill>
              </a:rPr>
              <a:t> </a:t>
            </a:r>
          </a:p>
          <a:p>
            <a:pPr algn="l"/>
            <a:r>
              <a:rPr lang="en-US" dirty="0">
                <a:solidFill>
                  <a:schemeClr val="bg1"/>
                </a:solidFill>
              </a:rPr>
              <a:t>$ git commit -a -m 'Fix broken email address [hotfix 1fb7853] Fix broken email address’</a:t>
            </a:r>
            <a:endParaRPr lang="en-US" b="0" i="0" dirty="0">
              <a:solidFill>
                <a:schemeClr val="bg1"/>
              </a:solidFill>
              <a:effectLst/>
              <a:latin typeface="Adelle"/>
            </a:endParaRPr>
          </a:p>
        </p:txBody>
      </p:sp>
      <p:pic>
        <p:nvPicPr>
          <p:cNvPr id="8" name="Picture 7">
            <a:extLst>
              <a:ext uri="{FF2B5EF4-FFF2-40B4-BE49-F238E27FC236}">
                <a16:creationId xmlns:a16="http://schemas.microsoft.com/office/drawing/2014/main" id="{3CEBD955-BF96-4615-80DA-74A82E23ECDE}"/>
              </a:ext>
            </a:extLst>
          </p:cNvPr>
          <p:cNvPicPr>
            <a:picLocks noChangeAspect="1"/>
          </p:cNvPicPr>
          <p:nvPr/>
        </p:nvPicPr>
        <p:blipFill>
          <a:blip r:embed="rId2"/>
          <a:stretch>
            <a:fillRect/>
          </a:stretch>
        </p:blipFill>
        <p:spPr>
          <a:xfrm>
            <a:off x="2421437" y="4174028"/>
            <a:ext cx="5814458" cy="2514156"/>
          </a:xfrm>
          <a:prstGeom prst="rect">
            <a:avLst/>
          </a:prstGeom>
        </p:spPr>
      </p:pic>
      <p:sp>
        <p:nvSpPr>
          <p:cNvPr id="3" name="TextBox 2">
            <a:extLst>
              <a:ext uri="{FF2B5EF4-FFF2-40B4-BE49-F238E27FC236}">
                <a16:creationId xmlns:a16="http://schemas.microsoft.com/office/drawing/2014/main" id="{BE0580CD-435C-7F60-3D80-3A222483C373}"/>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197561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4B58A-3EE8-7325-AEF1-CFB3E4DBD8F4}"/>
              </a:ext>
            </a:extLst>
          </p:cNvPr>
          <p:cNvSpPr>
            <a:spLocks noGrp="1"/>
          </p:cNvSpPr>
          <p:nvPr>
            <p:ph type="title"/>
          </p:nvPr>
        </p:nvSpPr>
        <p:spPr/>
        <p:txBody>
          <a:bodyPr/>
          <a:lstStyle/>
          <a:p>
            <a:r>
              <a:rPr lang="en-US" dirty="0"/>
              <a:t>Git Branching – Basic Branching and Merging</a:t>
            </a:r>
          </a:p>
        </p:txBody>
      </p:sp>
      <p:sp>
        <p:nvSpPr>
          <p:cNvPr id="3" name="Content Placeholder 2">
            <a:extLst>
              <a:ext uri="{FF2B5EF4-FFF2-40B4-BE49-F238E27FC236}">
                <a16:creationId xmlns:a16="http://schemas.microsoft.com/office/drawing/2014/main" id="{914115E1-1066-B1EE-D80F-D42864A2B6E4}"/>
              </a:ext>
            </a:extLst>
          </p:cNvPr>
          <p:cNvSpPr>
            <a:spLocks noGrp="1"/>
          </p:cNvSpPr>
          <p:nvPr>
            <p:ph idx="1"/>
          </p:nvPr>
        </p:nvSpPr>
        <p:spPr>
          <a:xfrm>
            <a:off x="610653" y="2101743"/>
            <a:ext cx="9613861" cy="1327258"/>
          </a:xfrm>
        </p:spPr>
        <p:txBody>
          <a:bodyPr/>
          <a:lstStyle/>
          <a:p>
            <a:pPr marL="0" indent="0">
              <a:buNone/>
            </a:pPr>
            <a:r>
              <a:rPr lang="en-US" dirty="0">
                <a:solidFill>
                  <a:schemeClr val="bg1"/>
                </a:solidFill>
              </a:rPr>
              <a:t>$ git checkout master </a:t>
            </a:r>
          </a:p>
          <a:p>
            <a:pPr marL="0" indent="0">
              <a:buNone/>
            </a:pPr>
            <a:r>
              <a:rPr lang="en-US" dirty="0">
                <a:solidFill>
                  <a:schemeClr val="bg1"/>
                </a:solidFill>
              </a:rPr>
              <a:t>$ git merge hotfix Updating f42c576..3a0874c Fast-forward </a:t>
            </a:r>
            <a:r>
              <a:rPr lang="en-US" dirty="0" err="1">
                <a:solidFill>
                  <a:schemeClr val="bg1"/>
                </a:solidFill>
              </a:rPr>
              <a:t>index.html</a:t>
            </a:r>
            <a:r>
              <a:rPr lang="en-US" dirty="0">
                <a:solidFill>
                  <a:schemeClr val="bg1"/>
                </a:solidFill>
              </a:rPr>
              <a:t> | 2 ++ 1 file changed, 2 insertions(+)</a:t>
            </a:r>
          </a:p>
        </p:txBody>
      </p:sp>
      <p:pic>
        <p:nvPicPr>
          <p:cNvPr id="4" name="Picture 3">
            <a:extLst>
              <a:ext uri="{FF2B5EF4-FFF2-40B4-BE49-F238E27FC236}">
                <a16:creationId xmlns:a16="http://schemas.microsoft.com/office/drawing/2014/main" id="{2A40DA39-D510-034C-2E5D-14E1354E2F87}"/>
              </a:ext>
            </a:extLst>
          </p:cNvPr>
          <p:cNvPicPr>
            <a:picLocks noChangeAspect="1"/>
          </p:cNvPicPr>
          <p:nvPr/>
        </p:nvPicPr>
        <p:blipFill>
          <a:blip r:embed="rId2"/>
          <a:stretch>
            <a:fillRect/>
          </a:stretch>
        </p:blipFill>
        <p:spPr>
          <a:xfrm>
            <a:off x="1368540" y="3558447"/>
            <a:ext cx="7772400" cy="2754218"/>
          </a:xfrm>
          <a:prstGeom prst="rect">
            <a:avLst/>
          </a:prstGeom>
        </p:spPr>
      </p:pic>
      <p:sp>
        <p:nvSpPr>
          <p:cNvPr id="5" name="TextBox 4">
            <a:extLst>
              <a:ext uri="{FF2B5EF4-FFF2-40B4-BE49-F238E27FC236}">
                <a16:creationId xmlns:a16="http://schemas.microsoft.com/office/drawing/2014/main" id="{7AF387B5-4B3E-CDA9-517E-F3B0C2901AFF}"/>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82237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5634C-017D-BF74-CAC0-238C9941E727}"/>
              </a:ext>
            </a:extLst>
          </p:cNvPr>
          <p:cNvSpPr>
            <a:spLocks noGrp="1"/>
          </p:cNvSpPr>
          <p:nvPr>
            <p:ph type="title"/>
          </p:nvPr>
        </p:nvSpPr>
        <p:spPr/>
        <p:txBody>
          <a:bodyPr/>
          <a:lstStyle/>
          <a:p>
            <a:r>
              <a:rPr lang="en-US" dirty="0"/>
              <a:t>Git Branching – Basic Branching and Merging</a:t>
            </a:r>
          </a:p>
        </p:txBody>
      </p:sp>
      <p:sp>
        <p:nvSpPr>
          <p:cNvPr id="3" name="Content Placeholder 2">
            <a:extLst>
              <a:ext uri="{FF2B5EF4-FFF2-40B4-BE49-F238E27FC236}">
                <a16:creationId xmlns:a16="http://schemas.microsoft.com/office/drawing/2014/main" id="{D9F469D2-DF47-9061-82F9-C02B7ACAAAA5}"/>
              </a:ext>
            </a:extLst>
          </p:cNvPr>
          <p:cNvSpPr>
            <a:spLocks noGrp="1"/>
          </p:cNvSpPr>
          <p:nvPr>
            <p:ph idx="1"/>
          </p:nvPr>
        </p:nvSpPr>
        <p:spPr>
          <a:xfrm>
            <a:off x="680321" y="2336872"/>
            <a:ext cx="9613861" cy="1805469"/>
          </a:xfrm>
        </p:spPr>
        <p:txBody>
          <a:bodyPr>
            <a:normAutofit lnSpcReduction="10000"/>
          </a:bodyPr>
          <a:lstStyle/>
          <a:p>
            <a:pPr marL="0" indent="0">
              <a:buNone/>
            </a:pPr>
            <a:r>
              <a:rPr lang="en-US" sz="1800" dirty="0">
                <a:solidFill>
                  <a:schemeClr val="bg1"/>
                </a:solidFill>
              </a:rPr>
              <a:t>$ git branch -d hotfix ---- Deleted branch hotfix (3a0874c).</a:t>
            </a:r>
          </a:p>
          <a:p>
            <a:pPr marL="0" indent="0">
              <a:buNone/>
            </a:pPr>
            <a:r>
              <a:rPr lang="en-US" sz="1800" dirty="0">
                <a:solidFill>
                  <a:schemeClr val="bg1"/>
                </a:solidFill>
              </a:rPr>
              <a:t>$ git checkout iss53   ----Switched to branch "iss53" </a:t>
            </a:r>
          </a:p>
          <a:p>
            <a:pPr marL="0" indent="0">
              <a:buNone/>
            </a:pPr>
            <a:r>
              <a:rPr lang="en-US" sz="1800" dirty="0">
                <a:solidFill>
                  <a:schemeClr val="bg1"/>
                </a:solidFill>
              </a:rPr>
              <a:t>$ vim </a:t>
            </a:r>
            <a:r>
              <a:rPr lang="en-US" sz="1800" dirty="0" err="1">
                <a:solidFill>
                  <a:schemeClr val="bg1"/>
                </a:solidFill>
              </a:rPr>
              <a:t>index.html</a:t>
            </a:r>
            <a:r>
              <a:rPr lang="en-US" sz="1800" dirty="0">
                <a:solidFill>
                  <a:schemeClr val="bg1"/>
                </a:solidFill>
              </a:rPr>
              <a:t> </a:t>
            </a:r>
          </a:p>
          <a:p>
            <a:pPr marL="0" indent="0">
              <a:buNone/>
            </a:pPr>
            <a:r>
              <a:rPr lang="en-US" sz="1800" dirty="0">
                <a:solidFill>
                  <a:schemeClr val="bg1"/>
                </a:solidFill>
              </a:rPr>
              <a:t>$ git commit -a -m 'Finish the new footer [issue 53]’ </a:t>
            </a:r>
          </a:p>
          <a:p>
            <a:pPr marL="0" indent="0">
              <a:buNone/>
            </a:pPr>
            <a:r>
              <a:rPr lang="en-US" sz="1800" dirty="0">
                <a:solidFill>
                  <a:schemeClr val="bg1"/>
                </a:solidFill>
              </a:rPr>
              <a:t>[iss53 ad82d7a] Finish the new footer [issue 53] 1 file changed, 1 insertion(+)</a:t>
            </a:r>
          </a:p>
        </p:txBody>
      </p:sp>
      <p:pic>
        <p:nvPicPr>
          <p:cNvPr id="4" name="Picture 3">
            <a:extLst>
              <a:ext uri="{FF2B5EF4-FFF2-40B4-BE49-F238E27FC236}">
                <a16:creationId xmlns:a16="http://schemas.microsoft.com/office/drawing/2014/main" id="{16D998DF-6586-72A5-583D-91570A12CA50}"/>
              </a:ext>
            </a:extLst>
          </p:cNvPr>
          <p:cNvPicPr>
            <a:picLocks noChangeAspect="1"/>
          </p:cNvPicPr>
          <p:nvPr/>
        </p:nvPicPr>
        <p:blipFill>
          <a:blip r:embed="rId2"/>
          <a:stretch>
            <a:fillRect/>
          </a:stretch>
        </p:blipFill>
        <p:spPr>
          <a:xfrm>
            <a:off x="782197" y="3701667"/>
            <a:ext cx="6894656" cy="2957125"/>
          </a:xfrm>
          <a:prstGeom prst="rect">
            <a:avLst/>
          </a:prstGeom>
        </p:spPr>
      </p:pic>
      <p:sp>
        <p:nvSpPr>
          <p:cNvPr id="5" name="TextBox 4">
            <a:extLst>
              <a:ext uri="{FF2B5EF4-FFF2-40B4-BE49-F238E27FC236}">
                <a16:creationId xmlns:a16="http://schemas.microsoft.com/office/drawing/2014/main" id="{8FD493AB-FE1F-3859-9B9A-25565C8ED545}"/>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902120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389B-4133-55C2-F9D5-D75E878C64D2}"/>
              </a:ext>
            </a:extLst>
          </p:cNvPr>
          <p:cNvSpPr>
            <a:spLocks noGrp="1"/>
          </p:cNvSpPr>
          <p:nvPr>
            <p:ph type="title"/>
          </p:nvPr>
        </p:nvSpPr>
        <p:spPr/>
        <p:txBody>
          <a:bodyPr/>
          <a:lstStyle/>
          <a:p>
            <a:r>
              <a:rPr lang="en-US" dirty="0"/>
              <a:t>Git flow</a:t>
            </a:r>
          </a:p>
        </p:txBody>
      </p:sp>
      <p:cxnSp>
        <p:nvCxnSpPr>
          <p:cNvPr id="5" name="Straight Arrow Connector 4">
            <a:extLst>
              <a:ext uri="{FF2B5EF4-FFF2-40B4-BE49-F238E27FC236}">
                <a16:creationId xmlns:a16="http://schemas.microsoft.com/office/drawing/2014/main" id="{00D98027-80A2-F961-3552-9A1CCE343864}"/>
              </a:ext>
            </a:extLst>
          </p:cNvPr>
          <p:cNvCxnSpPr/>
          <p:nvPr/>
        </p:nvCxnSpPr>
        <p:spPr>
          <a:xfrm>
            <a:off x="546652" y="2266122"/>
            <a:ext cx="0" cy="42837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Oval 5">
            <a:extLst>
              <a:ext uri="{FF2B5EF4-FFF2-40B4-BE49-F238E27FC236}">
                <a16:creationId xmlns:a16="http://schemas.microsoft.com/office/drawing/2014/main" id="{F9E32CC7-1D86-6087-1A86-33070994434F}"/>
              </a:ext>
            </a:extLst>
          </p:cNvPr>
          <p:cNvSpPr/>
          <p:nvPr/>
        </p:nvSpPr>
        <p:spPr>
          <a:xfrm>
            <a:off x="11201399" y="2266122"/>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Oval 6">
            <a:extLst>
              <a:ext uri="{FF2B5EF4-FFF2-40B4-BE49-F238E27FC236}">
                <a16:creationId xmlns:a16="http://schemas.microsoft.com/office/drawing/2014/main" id="{289E17F0-DF66-0228-D933-C60E1FE67F06}"/>
              </a:ext>
            </a:extLst>
          </p:cNvPr>
          <p:cNvSpPr/>
          <p:nvPr/>
        </p:nvSpPr>
        <p:spPr>
          <a:xfrm>
            <a:off x="6475341" y="2564296"/>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960B2398-17E4-A827-5A77-1A1B5A020994}"/>
              </a:ext>
            </a:extLst>
          </p:cNvPr>
          <p:cNvSpPr/>
          <p:nvPr/>
        </p:nvSpPr>
        <p:spPr>
          <a:xfrm>
            <a:off x="11220804" y="5183776"/>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9" name="Oval 8">
            <a:extLst>
              <a:ext uri="{FF2B5EF4-FFF2-40B4-BE49-F238E27FC236}">
                <a16:creationId xmlns:a16="http://schemas.microsoft.com/office/drawing/2014/main" id="{5F3292D2-6784-1B4D-FCC2-AF73C51C2C2B}"/>
              </a:ext>
            </a:extLst>
          </p:cNvPr>
          <p:cNvSpPr/>
          <p:nvPr/>
        </p:nvSpPr>
        <p:spPr>
          <a:xfrm>
            <a:off x="11220804" y="6141403"/>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0" name="Oval 9">
            <a:extLst>
              <a:ext uri="{FF2B5EF4-FFF2-40B4-BE49-F238E27FC236}">
                <a16:creationId xmlns:a16="http://schemas.microsoft.com/office/drawing/2014/main" id="{54B152F5-A897-DCA2-4AB6-0E40520ED66F}"/>
              </a:ext>
            </a:extLst>
          </p:cNvPr>
          <p:cNvSpPr/>
          <p:nvPr/>
        </p:nvSpPr>
        <p:spPr>
          <a:xfrm>
            <a:off x="9982219" y="5716038"/>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1" name="Oval 10">
            <a:extLst>
              <a:ext uri="{FF2B5EF4-FFF2-40B4-BE49-F238E27FC236}">
                <a16:creationId xmlns:a16="http://schemas.microsoft.com/office/drawing/2014/main" id="{E58D414C-7721-93B2-EA20-E2FC230A8086}"/>
              </a:ext>
            </a:extLst>
          </p:cNvPr>
          <p:cNvSpPr/>
          <p:nvPr/>
        </p:nvSpPr>
        <p:spPr>
          <a:xfrm>
            <a:off x="6449383" y="5343782"/>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2" name="Oval 11">
            <a:extLst>
              <a:ext uri="{FF2B5EF4-FFF2-40B4-BE49-F238E27FC236}">
                <a16:creationId xmlns:a16="http://schemas.microsoft.com/office/drawing/2014/main" id="{9B436349-5D7B-371B-A3B5-E5A72CA2C30B}"/>
              </a:ext>
            </a:extLst>
          </p:cNvPr>
          <p:cNvSpPr/>
          <p:nvPr/>
        </p:nvSpPr>
        <p:spPr>
          <a:xfrm>
            <a:off x="6449385" y="6141403"/>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13" name="Oval 12">
            <a:extLst>
              <a:ext uri="{FF2B5EF4-FFF2-40B4-BE49-F238E27FC236}">
                <a16:creationId xmlns:a16="http://schemas.microsoft.com/office/drawing/2014/main" id="{625C2984-C2AB-531D-39F1-F2CEB7F20E07}"/>
              </a:ext>
            </a:extLst>
          </p:cNvPr>
          <p:cNvSpPr/>
          <p:nvPr/>
        </p:nvSpPr>
        <p:spPr>
          <a:xfrm>
            <a:off x="6449383" y="4587428"/>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4" name="Oval 13">
            <a:extLst>
              <a:ext uri="{FF2B5EF4-FFF2-40B4-BE49-F238E27FC236}">
                <a16:creationId xmlns:a16="http://schemas.microsoft.com/office/drawing/2014/main" id="{960470DF-80BD-EF38-A7E2-D5F806DC3319}"/>
              </a:ext>
            </a:extLst>
          </p:cNvPr>
          <p:cNvSpPr/>
          <p:nvPr/>
        </p:nvSpPr>
        <p:spPr>
          <a:xfrm>
            <a:off x="7730984" y="4964200"/>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5" name="Oval 14">
            <a:extLst>
              <a:ext uri="{FF2B5EF4-FFF2-40B4-BE49-F238E27FC236}">
                <a16:creationId xmlns:a16="http://schemas.microsoft.com/office/drawing/2014/main" id="{47643BD7-004A-9271-099F-D150CDD9B3A7}"/>
              </a:ext>
            </a:extLst>
          </p:cNvPr>
          <p:cNvSpPr/>
          <p:nvPr/>
        </p:nvSpPr>
        <p:spPr>
          <a:xfrm>
            <a:off x="2873234" y="3214096"/>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0376BAA3-0551-734B-95C0-CA795A2B9FEC}"/>
              </a:ext>
            </a:extLst>
          </p:cNvPr>
          <p:cNvSpPr/>
          <p:nvPr/>
        </p:nvSpPr>
        <p:spPr>
          <a:xfrm>
            <a:off x="882923" y="3222425"/>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7" name="Oval 16">
            <a:extLst>
              <a:ext uri="{FF2B5EF4-FFF2-40B4-BE49-F238E27FC236}">
                <a16:creationId xmlns:a16="http://schemas.microsoft.com/office/drawing/2014/main" id="{7E262601-6A1A-3A21-3BE6-01DFE55F97B4}"/>
              </a:ext>
            </a:extLst>
          </p:cNvPr>
          <p:cNvSpPr/>
          <p:nvPr/>
        </p:nvSpPr>
        <p:spPr>
          <a:xfrm>
            <a:off x="882923" y="4873487"/>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8" name="Oval 17">
            <a:extLst>
              <a:ext uri="{FF2B5EF4-FFF2-40B4-BE49-F238E27FC236}">
                <a16:creationId xmlns:a16="http://schemas.microsoft.com/office/drawing/2014/main" id="{83948ED7-79F8-220F-A2F5-418E7A88F4C5}"/>
              </a:ext>
            </a:extLst>
          </p:cNvPr>
          <p:cNvSpPr/>
          <p:nvPr/>
        </p:nvSpPr>
        <p:spPr>
          <a:xfrm>
            <a:off x="2873234" y="3971109"/>
            <a:ext cx="573157" cy="59634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27" name="Elbow Connector 26">
            <a:extLst>
              <a:ext uri="{FF2B5EF4-FFF2-40B4-BE49-F238E27FC236}">
                <a16:creationId xmlns:a16="http://schemas.microsoft.com/office/drawing/2014/main" id="{08128399-3B3D-923A-2BC8-ABBEF484C713}"/>
              </a:ext>
            </a:extLst>
          </p:cNvPr>
          <p:cNvCxnSpPr>
            <a:stCxn id="7" idx="2"/>
            <a:endCxn id="16" idx="0"/>
          </p:cNvCxnSpPr>
          <p:nvPr/>
        </p:nvCxnSpPr>
        <p:spPr>
          <a:xfrm rot="10800000" flipV="1">
            <a:off x="1169503" y="2862469"/>
            <a:ext cx="5305839" cy="35995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96C3866-4362-E388-3E14-9072F61AE8F8}"/>
              </a:ext>
            </a:extLst>
          </p:cNvPr>
          <p:cNvCxnSpPr>
            <a:cxnSpLocks/>
            <a:endCxn id="15" idx="0"/>
          </p:cNvCxnSpPr>
          <p:nvPr/>
        </p:nvCxnSpPr>
        <p:spPr>
          <a:xfrm>
            <a:off x="3159812" y="2862469"/>
            <a:ext cx="1" cy="35162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2C4723F-D53E-0472-433A-89EA0D86FDE3}"/>
              </a:ext>
            </a:extLst>
          </p:cNvPr>
          <p:cNvCxnSpPr>
            <a:stCxn id="6" idx="2"/>
            <a:endCxn id="7" idx="6"/>
          </p:cNvCxnSpPr>
          <p:nvPr/>
        </p:nvCxnSpPr>
        <p:spPr>
          <a:xfrm rot="10800000" flipV="1">
            <a:off x="7048499" y="2564296"/>
            <a:ext cx="4152901" cy="29817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623DC8-ACB8-918A-257A-9CC1899F0E0F}"/>
              </a:ext>
            </a:extLst>
          </p:cNvPr>
          <p:cNvSpPr txBox="1"/>
          <p:nvPr/>
        </p:nvSpPr>
        <p:spPr>
          <a:xfrm>
            <a:off x="80258" y="4109830"/>
            <a:ext cx="224542" cy="1200329"/>
          </a:xfrm>
          <a:prstGeom prst="rect">
            <a:avLst/>
          </a:prstGeom>
          <a:noFill/>
        </p:spPr>
        <p:txBody>
          <a:bodyPr wrap="square" rtlCol="0">
            <a:spAutoFit/>
          </a:bodyPr>
          <a:lstStyle/>
          <a:p>
            <a:r>
              <a:rPr lang="en-US" dirty="0"/>
              <a:t>Time</a:t>
            </a:r>
          </a:p>
        </p:txBody>
      </p:sp>
      <p:sp>
        <p:nvSpPr>
          <p:cNvPr id="4" name="TextBox 3">
            <a:extLst>
              <a:ext uri="{FF2B5EF4-FFF2-40B4-BE49-F238E27FC236}">
                <a16:creationId xmlns:a16="http://schemas.microsoft.com/office/drawing/2014/main" id="{8BA059F0-4472-5915-1240-1EB260FD851D}"/>
              </a:ext>
            </a:extLst>
          </p:cNvPr>
          <p:cNvSpPr txBox="1"/>
          <p:nvPr/>
        </p:nvSpPr>
        <p:spPr>
          <a:xfrm>
            <a:off x="601207" y="2121904"/>
            <a:ext cx="1986441" cy="369332"/>
          </a:xfrm>
          <a:prstGeom prst="rect">
            <a:avLst/>
          </a:prstGeom>
          <a:noFill/>
        </p:spPr>
        <p:txBody>
          <a:bodyPr wrap="none" rtlCol="0">
            <a:spAutoFit/>
          </a:bodyPr>
          <a:lstStyle/>
          <a:p>
            <a:r>
              <a:rPr lang="en-US" dirty="0"/>
              <a:t>Feature Branches</a:t>
            </a:r>
          </a:p>
        </p:txBody>
      </p:sp>
      <p:sp>
        <p:nvSpPr>
          <p:cNvPr id="19" name="TextBox 18">
            <a:extLst>
              <a:ext uri="{FF2B5EF4-FFF2-40B4-BE49-F238E27FC236}">
                <a16:creationId xmlns:a16="http://schemas.microsoft.com/office/drawing/2014/main" id="{28E09A15-F890-2B3C-3921-06F8F7567568}"/>
              </a:ext>
            </a:extLst>
          </p:cNvPr>
          <p:cNvSpPr txBox="1"/>
          <p:nvPr/>
        </p:nvSpPr>
        <p:spPr>
          <a:xfrm>
            <a:off x="6270096" y="2045877"/>
            <a:ext cx="1011815" cy="369332"/>
          </a:xfrm>
          <a:prstGeom prst="rect">
            <a:avLst/>
          </a:prstGeom>
          <a:noFill/>
        </p:spPr>
        <p:txBody>
          <a:bodyPr wrap="none" rtlCol="0">
            <a:spAutoFit/>
          </a:bodyPr>
          <a:lstStyle/>
          <a:p>
            <a:r>
              <a:rPr lang="en-US" dirty="0"/>
              <a:t>Develop</a:t>
            </a:r>
          </a:p>
        </p:txBody>
      </p:sp>
      <p:sp>
        <p:nvSpPr>
          <p:cNvPr id="20" name="TextBox 19">
            <a:extLst>
              <a:ext uri="{FF2B5EF4-FFF2-40B4-BE49-F238E27FC236}">
                <a16:creationId xmlns:a16="http://schemas.microsoft.com/office/drawing/2014/main" id="{83B486CE-8843-498A-19FD-C28690C32887}"/>
              </a:ext>
            </a:extLst>
          </p:cNvPr>
          <p:cNvSpPr txBox="1"/>
          <p:nvPr/>
        </p:nvSpPr>
        <p:spPr>
          <a:xfrm>
            <a:off x="7877846" y="2086535"/>
            <a:ext cx="1064972" cy="369332"/>
          </a:xfrm>
          <a:prstGeom prst="rect">
            <a:avLst/>
          </a:prstGeom>
          <a:noFill/>
        </p:spPr>
        <p:txBody>
          <a:bodyPr wrap="none" rtlCol="0">
            <a:spAutoFit/>
          </a:bodyPr>
          <a:lstStyle/>
          <a:p>
            <a:r>
              <a:rPr lang="en-US" dirty="0"/>
              <a:t>Releases</a:t>
            </a:r>
          </a:p>
        </p:txBody>
      </p:sp>
      <p:sp>
        <p:nvSpPr>
          <p:cNvPr id="21" name="TextBox 20">
            <a:extLst>
              <a:ext uri="{FF2B5EF4-FFF2-40B4-BE49-F238E27FC236}">
                <a16:creationId xmlns:a16="http://schemas.microsoft.com/office/drawing/2014/main" id="{901E4B5A-8DAD-CDCF-B8E3-649B3C5C6381}"/>
              </a:ext>
            </a:extLst>
          </p:cNvPr>
          <p:cNvSpPr txBox="1"/>
          <p:nvPr/>
        </p:nvSpPr>
        <p:spPr>
          <a:xfrm>
            <a:off x="9461703" y="2067224"/>
            <a:ext cx="1035861" cy="369332"/>
          </a:xfrm>
          <a:prstGeom prst="rect">
            <a:avLst/>
          </a:prstGeom>
          <a:noFill/>
        </p:spPr>
        <p:txBody>
          <a:bodyPr wrap="none" rtlCol="0">
            <a:spAutoFit/>
          </a:bodyPr>
          <a:lstStyle/>
          <a:p>
            <a:r>
              <a:rPr lang="en-US" dirty="0"/>
              <a:t>Hotfixes</a:t>
            </a:r>
          </a:p>
        </p:txBody>
      </p:sp>
      <p:sp>
        <p:nvSpPr>
          <p:cNvPr id="22" name="TextBox 21">
            <a:extLst>
              <a:ext uri="{FF2B5EF4-FFF2-40B4-BE49-F238E27FC236}">
                <a16:creationId xmlns:a16="http://schemas.microsoft.com/office/drawing/2014/main" id="{1E4D8D16-0551-AFEC-32FF-7C64B7B2B13D}"/>
              </a:ext>
            </a:extLst>
          </p:cNvPr>
          <p:cNvSpPr txBox="1"/>
          <p:nvPr/>
        </p:nvSpPr>
        <p:spPr>
          <a:xfrm>
            <a:off x="11016449" y="1956084"/>
            <a:ext cx="870751" cy="369332"/>
          </a:xfrm>
          <a:prstGeom prst="rect">
            <a:avLst/>
          </a:prstGeom>
          <a:noFill/>
        </p:spPr>
        <p:txBody>
          <a:bodyPr wrap="none" rtlCol="0">
            <a:spAutoFit/>
          </a:bodyPr>
          <a:lstStyle/>
          <a:p>
            <a:r>
              <a:rPr lang="en-US" dirty="0"/>
              <a:t>Master</a:t>
            </a:r>
          </a:p>
        </p:txBody>
      </p:sp>
      <p:cxnSp>
        <p:nvCxnSpPr>
          <p:cNvPr id="24" name="Straight Arrow Connector 23">
            <a:extLst>
              <a:ext uri="{FF2B5EF4-FFF2-40B4-BE49-F238E27FC236}">
                <a16:creationId xmlns:a16="http://schemas.microsoft.com/office/drawing/2014/main" id="{476CD69F-62B4-8268-716D-B32BD9303905}"/>
              </a:ext>
            </a:extLst>
          </p:cNvPr>
          <p:cNvCxnSpPr>
            <a:stCxn id="16" idx="4"/>
            <a:endCxn id="17" idx="0"/>
          </p:cNvCxnSpPr>
          <p:nvPr/>
        </p:nvCxnSpPr>
        <p:spPr>
          <a:xfrm>
            <a:off x="1169502" y="3818773"/>
            <a:ext cx="0" cy="10547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D58F51DE-B595-D7A5-014E-CD928E55EA25}"/>
              </a:ext>
            </a:extLst>
          </p:cNvPr>
          <p:cNvCxnSpPr>
            <a:cxnSpLocks/>
          </p:cNvCxnSpPr>
          <p:nvPr/>
        </p:nvCxnSpPr>
        <p:spPr>
          <a:xfrm>
            <a:off x="3159812" y="3818773"/>
            <a:ext cx="0" cy="1523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2B50BF9A-0356-2E51-7F45-D16443695758}"/>
              </a:ext>
            </a:extLst>
          </p:cNvPr>
          <p:cNvCxnSpPr>
            <a:cxnSpLocks/>
            <a:stCxn id="7" idx="4"/>
            <a:endCxn id="13" idx="0"/>
          </p:cNvCxnSpPr>
          <p:nvPr/>
        </p:nvCxnSpPr>
        <p:spPr>
          <a:xfrm flipH="1">
            <a:off x="6735962" y="3160644"/>
            <a:ext cx="25958" cy="1426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EB1D02A3-D62A-DAC2-E0BD-E9D841093FA5}"/>
              </a:ext>
            </a:extLst>
          </p:cNvPr>
          <p:cNvCxnSpPr>
            <a:cxnSpLocks/>
          </p:cNvCxnSpPr>
          <p:nvPr/>
        </p:nvCxnSpPr>
        <p:spPr>
          <a:xfrm flipV="1">
            <a:off x="3446391" y="4259437"/>
            <a:ext cx="3289570" cy="185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Elbow Connector 38">
            <a:extLst>
              <a:ext uri="{FF2B5EF4-FFF2-40B4-BE49-F238E27FC236}">
                <a16:creationId xmlns:a16="http://schemas.microsoft.com/office/drawing/2014/main" id="{473D5973-C79B-EAA5-6EC8-63FE080F8B66}"/>
              </a:ext>
            </a:extLst>
          </p:cNvPr>
          <p:cNvCxnSpPr>
            <a:cxnSpLocks/>
            <a:stCxn id="13" idx="6"/>
            <a:endCxn id="14" idx="0"/>
          </p:cNvCxnSpPr>
          <p:nvPr/>
        </p:nvCxnSpPr>
        <p:spPr>
          <a:xfrm>
            <a:off x="7022540" y="4885602"/>
            <a:ext cx="995023" cy="78598"/>
          </a:xfrm>
          <a:prstGeom prst="bentConnector2">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0015D185-B907-CE64-5160-B224626B8089}"/>
              </a:ext>
            </a:extLst>
          </p:cNvPr>
          <p:cNvCxnSpPr>
            <a:cxnSpLocks/>
            <a:stCxn id="13" idx="4"/>
            <a:endCxn id="11" idx="0"/>
          </p:cNvCxnSpPr>
          <p:nvPr/>
        </p:nvCxnSpPr>
        <p:spPr>
          <a:xfrm>
            <a:off x="6735962" y="5183776"/>
            <a:ext cx="0" cy="1600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A0624C0B-883E-5036-11C0-9CCD16D821DD}"/>
              </a:ext>
            </a:extLst>
          </p:cNvPr>
          <p:cNvCxnSpPr>
            <a:cxnSpLocks/>
            <a:stCxn id="14" idx="2"/>
          </p:cNvCxnSpPr>
          <p:nvPr/>
        </p:nvCxnSpPr>
        <p:spPr>
          <a:xfrm flipH="1">
            <a:off x="6836229" y="5262374"/>
            <a:ext cx="8947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06096CCE-3631-E390-1BA2-2D22EC77D82E}"/>
              </a:ext>
            </a:extLst>
          </p:cNvPr>
          <p:cNvCxnSpPr>
            <a:cxnSpLocks/>
            <a:endCxn id="12" idx="0"/>
          </p:cNvCxnSpPr>
          <p:nvPr/>
        </p:nvCxnSpPr>
        <p:spPr>
          <a:xfrm flipH="1">
            <a:off x="6735964" y="5940130"/>
            <a:ext cx="5269" cy="2012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4F2C80F0-1D3F-F7D0-0BFC-67D81F571789}"/>
              </a:ext>
            </a:extLst>
          </p:cNvPr>
          <p:cNvCxnSpPr>
            <a:cxnSpLocks/>
            <a:endCxn id="8" idx="0"/>
          </p:cNvCxnSpPr>
          <p:nvPr/>
        </p:nvCxnSpPr>
        <p:spPr>
          <a:xfrm>
            <a:off x="11491559" y="2867392"/>
            <a:ext cx="15824" cy="23163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D3184E8B-913E-CE65-6017-1D494D83FD8F}"/>
              </a:ext>
            </a:extLst>
          </p:cNvPr>
          <p:cNvCxnSpPr>
            <a:cxnSpLocks/>
            <a:endCxn id="9" idx="0"/>
          </p:cNvCxnSpPr>
          <p:nvPr/>
        </p:nvCxnSpPr>
        <p:spPr>
          <a:xfrm>
            <a:off x="11507381" y="5768891"/>
            <a:ext cx="2" cy="3725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Elbow Connector 54">
            <a:extLst>
              <a:ext uri="{FF2B5EF4-FFF2-40B4-BE49-F238E27FC236}">
                <a16:creationId xmlns:a16="http://schemas.microsoft.com/office/drawing/2014/main" id="{BD2085B7-558C-B6A5-B49E-A8AC99C5C600}"/>
              </a:ext>
            </a:extLst>
          </p:cNvPr>
          <p:cNvCxnSpPr>
            <a:cxnSpLocks/>
            <a:stCxn id="8" idx="2"/>
            <a:endCxn id="10" idx="0"/>
          </p:cNvCxnSpPr>
          <p:nvPr/>
        </p:nvCxnSpPr>
        <p:spPr>
          <a:xfrm rot="10800000" flipV="1">
            <a:off x="10268798" y="5481950"/>
            <a:ext cx="952006" cy="234088"/>
          </a:xfrm>
          <a:prstGeom prst="bentConnector2">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679102EF-2087-E29F-9707-0818C21D593E}"/>
              </a:ext>
            </a:extLst>
          </p:cNvPr>
          <p:cNvCxnSpPr>
            <a:cxnSpLocks/>
            <a:endCxn id="10" idx="6"/>
          </p:cNvCxnSpPr>
          <p:nvPr/>
        </p:nvCxnSpPr>
        <p:spPr>
          <a:xfrm flipH="1" flipV="1">
            <a:off x="10555376" y="6014212"/>
            <a:ext cx="952006" cy="75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D21A10AE-2E7A-B103-E2E4-590D95CB219B}"/>
              </a:ext>
            </a:extLst>
          </p:cNvPr>
          <p:cNvCxnSpPr>
            <a:cxnSpLocks/>
            <a:stCxn id="10" idx="2"/>
          </p:cNvCxnSpPr>
          <p:nvPr/>
        </p:nvCxnSpPr>
        <p:spPr>
          <a:xfrm flipH="1">
            <a:off x="6735961" y="6014212"/>
            <a:ext cx="3246258" cy="73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A8754BD4-F0CE-4EDF-F010-35D8429F5507}"/>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
        <p:nvSpPr>
          <p:cNvPr id="36" name="TextBox 35">
            <a:extLst>
              <a:ext uri="{FF2B5EF4-FFF2-40B4-BE49-F238E27FC236}">
                <a16:creationId xmlns:a16="http://schemas.microsoft.com/office/drawing/2014/main" id="{B92F3113-5E22-1DAA-21BC-6437A42CF99A}"/>
              </a:ext>
            </a:extLst>
          </p:cNvPr>
          <p:cNvSpPr txBox="1"/>
          <p:nvPr/>
        </p:nvSpPr>
        <p:spPr>
          <a:xfrm>
            <a:off x="1485067" y="4698231"/>
            <a:ext cx="4610933" cy="2031325"/>
          </a:xfrm>
          <a:prstGeom prst="rect">
            <a:avLst/>
          </a:prstGeom>
          <a:noFill/>
        </p:spPr>
        <p:txBody>
          <a:bodyPr wrap="square">
            <a:spAutoFit/>
          </a:bodyPr>
          <a:lstStyle/>
          <a:p>
            <a:r>
              <a:rPr lang="en-US" dirty="0"/>
              <a:t>As you can see, there are a number of different streams. You have the master branch, hotfix branches for fixing emergency bugs, releases, the develop branch, and feature branches. These all have very particular uses, which we'll go into now.</a:t>
            </a:r>
          </a:p>
        </p:txBody>
      </p:sp>
    </p:spTree>
    <p:extLst>
      <p:ext uri="{BB962C8B-B14F-4D97-AF65-F5344CB8AC3E}">
        <p14:creationId xmlns:p14="http://schemas.microsoft.com/office/powerpoint/2010/main" val="4281047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200B3-FF15-355E-B6DE-04BED3393531}"/>
              </a:ext>
            </a:extLst>
          </p:cNvPr>
          <p:cNvSpPr>
            <a:spLocks noGrp="1"/>
          </p:cNvSpPr>
          <p:nvPr>
            <p:ph type="title"/>
          </p:nvPr>
        </p:nvSpPr>
        <p:spPr/>
        <p:txBody>
          <a:bodyPr/>
          <a:lstStyle/>
          <a:p>
            <a:r>
              <a:rPr lang="en-US" dirty="0"/>
              <a:t>Master/Main Branch</a:t>
            </a:r>
          </a:p>
        </p:txBody>
      </p:sp>
      <p:sp>
        <p:nvSpPr>
          <p:cNvPr id="3" name="Content Placeholder 2">
            <a:extLst>
              <a:ext uri="{FF2B5EF4-FFF2-40B4-BE49-F238E27FC236}">
                <a16:creationId xmlns:a16="http://schemas.microsoft.com/office/drawing/2014/main" id="{3818A206-9FB5-4119-BBE4-75B14E54F7C1}"/>
              </a:ext>
            </a:extLst>
          </p:cNvPr>
          <p:cNvSpPr>
            <a:spLocks noGrp="1"/>
          </p:cNvSpPr>
          <p:nvPr>
            <p:ph idx="1"/>
          </p:nvPr>
        </p:nvSpPr>
        <p:spPr>
          <a:xfrm>
            <a:off x="680321" y="2336873"/>
            <a:ext cx="9613861" cy="2444133"/>
          </a:xfrm>
        </p:spPr>
        <p:txBody>
          <a:bodyPr/>
          <a:lstStyle/>
          <a:p>
            <a:pPr marL="0" indent="0">
              <a:buNone/>
            </a:pPr>
            <a:r>
              <a:rPr lang="en-US" dirty="0"/>
              <a:t>The master (Main) branch is the original branch where all code is branched from. However, it is never committed to directly; it is only ever merged into. This branch is then used as the deployed branch or released branch. You should tag each merge with a version number to help identify these releases or deployed versions.</a:t>
            </a:r>
          </a:p>
        </p:txBody>
      </p:sp>
      <p:sp>
        <p:nvSpPr>
          <p:cNvPr id="4" name="TextBox 3">
            <a:extLst>
              <a:ext uri="{FF2B5EF4-FFF2-40B4-BE49-F238E27FC236}">
                <a16:creationId xmlns:a16="http://schemas.microsoft.com/office/drawing/2014/main" id="{7783608F-C071-9ABC-0A99-BEC40A6212DB}"/>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07258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765E-1F49-AE62-67B3-CF85BACC7C89}"/>
              </a:ext>
            </a:extLst>
          </p:cNvPr>
          <p:cNvSpPr>
            <a:spLocks noGrp="1"/>
          </p:cNvSpPr>
          <p:nvPr>
            <p:ph type="title"/>
          </p:nvPr>
        </p:nvSpPr>
        <p:spPr/>
        <p:txBody>
          <a:bodyPr/>
          <a:lstStyle/>
          <a:p>
            <a:r>
              <a:rPr lang="en-US" dirty="0"/>
              <a:t>Development Branch</a:t>
            </a:r>
          </a:p>
        </p:txBody>
      </p:sp>
      <p:sp>
        <p:nvSpPr>
          <p:cNvPr id="3" name="Content Placeholder 2">
            <a:extLst>
              <a:ext uri="{FF2B5EF4-FFF2-40B4-BE49-F238E27FC236}">
                <a16:creationId xmlns:a16="http://schemas.microsoft.com/office/drawing/2014/main" id="{E15544C0-4C2E-D717-4334-A6419DC6C99C}"/>
              </a:ext>
            </a:extLst>
          </p:cNvPr>
          <p:cNvSpPr>
            <a:spLocks noGrp="1"/>
          </p:cNvSpPr>
          <p:nvPr>
            <p:ph idx="1"/>
          </p:nvPr>
        </p:nvSpPr>
        <p:spPr/>
        <p:txBody>
          <a:bodyPr/>
          <a:lstStyle/>
          <a:p>
            <a:r>
              <a:rPr lang="en-US" dirty="0"/>
              <a:t>The development branch is the other continuously existing branch as part of the git flow model. </a:t>
            </a:r>
          </a:p>
          <a:p>
            <a:r>
              <a:rPr lang="en-US" dirty="0"/>
              <a:t>All other branches are temporary and should be deleted after the work is finished. </a:t>
            </a:r>
          </a:p>
          <a:p>
            <a:r>
              <a:rPr lang="en-US" dirty="0"/>
              <a:t>This branch can often be the branch of the latest builds.</a:t>
            </a:r>
          </a:p>
          <a:p>
            <a:r>
              <a:rPr lang="en-US" dirty="0"/>
              <a:t>Development branch should not be merged into directly as well.</a:t>
            </a:r>
          </a:p>
          <a:p>
            <a:r>
              <a:rPr lang="en-US" dirty="0"/>
              <a:t>Feature builds should be merged into the Development.</a:t>
            </a:r>
          </a:p>
          <a:p>
            <a:endParaRPr lang="en-US" dirty="0"/>
          </a:p>
        </p:txBody>
      </p:sp>
      <p:sp>
        <p:nvSpPr>
          <p:cNvPr id="4" name="TextBox 3">
            <a:extLst>
              <a:ext uri="{FF2B5EF4-FFF2-40B4-BE49-F238E27FC236}">
                <a16:creationId xmlns:a16="http://schemas.microsoft.com/office/drawing/2014/main" id="{C237D3AC-DAEF-9583-022D-6AF6AD142FE7}"/>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525883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920B1-7066-4447-CB76-76E157CC4E15}"/>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6E6E8A66-4D51-E6B9-6631-A6255CF8D59F}"/>
              </a:ext>
            </a:extLst>
          </p:cNvPr>
          <p:cNvSpPr>
            <a:spLocks noGrp="1"/>
          </p:cNvSpPr>
          <p:nvPr>
            <p:ph idx="1"/>
          </p:nvPr>
        </p:nvSpPr>
        <p:spPr/>
        <p:txBody>
          <a:bodyPr/>
          <a:lstStyle/>
          <a:p>
            <a:r>
              <a:rPr lang="en-US" dirty="0"/>
              <a:t>Feature branches should be created from the development stream.</a:t>
            </a:r>
          </a:p>
          <a:p>
            <a:r>
              <a:rPr lang="en-US" dirty="0"/>
              <a:t>Work is committed to this branch directly.</a:t>
            </a:r>
          </a:p>
          <a:p>
            <a:r>
              <a:rPr lang="en-US" dirty="0"/>
              <a:t>Tag these branches with issue numbers is best practice.</a:t>
            </a:r>
          </a:p>
          <a:p>
            <a:r>
              <a:rPr lang="en-US" dirty="0"/>
              <a:t>When feature is completed and merged, common practice is to delete the branch.</a:t>
            </a:r>
          </a:p>
        </p:txBody>
      </p:sp>
      <p:sp>
        <p:nvSpPr>
          <p:cNvPr id="4" name="TextBox 3">
            <a:extLst>
              <a:ext uri="{FF2B5EF4-FFF2-40B4-BE49-F238E27FC236}">
                <a16:creationId xmlns:a16="http://schemas.microsoft.com/office/drawing/2014/main" id="{87F180E6-B751-04A9-905E-B4B940403160}"/>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024596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A864F-AB37-05BF-AEF8-1A371C11EE65}"/>
              </a:ext>
            </a:extLst>
          </p:cNvPr>
          <p:cNvSpPr>
            <a:spLocks noGrp="1"/>
          </p:cNvSpPr>
          <p:nvPr>
            <p:ph type="title"/>
          </p:nvPr>
        </p:nvSpPr>
        <p:spPr/>
        <p:txBody>
          <a:bodyPr/>
          <a:lstStyle/>
          <a:p>
            <a:r>
              <a:rPr lang="en-US" dirty="0"/>
              <a:t>Example Branches</a:t>
            </a:r>
          </a:p>
        </p:txBody>
      </p:sp>
      <p:sp>
        <p:nvSpPr>
          <p:cNvPr id="3" name="Content Placeholder 2">
            <a:extLst>
              <a:ext uri="{FF2B5EF4-FFF2-40B4-BE49-F238E27FC236}">
                <a16:creationId xmlns:a16="http://schemas.microsoft.com/office/drawing/2014/main" id="{0E128EC6-CD64-7DBA-7B00-4743B7C8E9B9}"/>
              </a:ext>
            </a:extLst>
          </p:cNvPr>
          <p:cNvSpPr>
            <a:spLocks noGrp="1"/>
          </p:cNvSpPr>
          <p:nvPr>
            <p:ph idx="1"/>
          </p:nvPr>
        </p:nvSpPr>
        <p:spPr>
          <a:xfrm>
            <a:off x="680321" y="2336873"/>
            <a:ext cx="9613861" cy="4177138"/>
          </a:xfrm>
        </p:spPr>
        <p:txBody>
          <a:bodyPr/>
          <a:lstStyle/>
          <a:p>
            <a:pPr marL="0" indent="0">
              <a:buNone/>
            </a:pPr>
            <a:r>
              <a:rPr lang="en-US" dirty="0"/>
              <a:t>Feature Branches                         Develop</a:t>
            </a:r>
          </a:p>
        </p:txBody>
      </p:sp>
      <p:sp>
        <p:nvSpPr>
          <p:cNvPr id="4" name="Oval 3">
            <a:extLst>
              <a:ext uri="{FF2B5EF4-FFF2-40B4-BE49-F238E27FC236}">
                <a16:creationId xmlns:a16="http://schemas.microsoft.com/office/drawing/2014/main" id="{34E0ACE6-7268-1CCC-13D4-00417D491A0E}"/>
              </a:ext>
            </a:extLst>
          </p:cNvPr>
          <p:cNvSpPr/>
          <p:nvPr/>
        </p:nvSpPr>
        <p:spPr>
          <a:xfrm>
            <a:off x="906742" y="3164756"/>
            <a:ext cx="687978" cy="640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 name="Oval 4">
            <a:extLst>
              <a:ext uri="{FF2B5EF4-FFF2-40B4-BE49-F238E27FC236}">
                <a16:creationId xmlns:a16="http://schemas.microsoft.com/office/drawing/2014/main" id="{66D90185-EAD1-87F7-509B-1647DE9A5199}"/>
              </a:ext>
            </a:extLst>
          </p:cNvPr>
          <p:cNvSpPr/>
          <p:nvPr/>
        </p:nvSpPr>
        <p:spPr>
          <a:xfrm>
            <a:off x="5487250" y="2978075"/>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 name="Oval 5">
            <a:extLst>
              <a:ext uri="{FF2B5EF4-FFF2-40B4-BE49-F238E27FC236}">
                <a16:creationId xmlns:a16="http://schemas.microsoft.com/office/drawing/2014/main" id="{F0FD1C7E-4C55-88C2-1DD9-F7511B84416D}"/>
              </a:ext>
            </a:extLst>
          </p:cNvPr>
          <p:cNvSpPr/>
          <p:nvPr/>
        </p:nvSpPr>
        <p:spPr>
          <a:xfrm>
            <a:off x="906742" y="4060073"/>
            <a:ext cx="687978" cy="6400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7" name="Oval 6">
            <a:extLst>
              <a:ext uri="{FF2B5EF4-FFF2-40B4-BE49-F238E27FC236}">
                <a16:creationId xmlns:a16="http://schemas.microsoft.com/office/drawing/2014/main" id="{47D858B0-BEE2-97C7-A31C-96A978FBE058}"/>
              </a:ext>
            </a:extLst>
          </p:cNvPr>
          <p:cNvSpPr/>
          <p:nvPr/>
        </p:nvSpPr>
        <p:spPr>
          <a:xfrm>
            <a:off x="913747" y="5062821"/>
            <a:ext cx="687979" cy="7416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8" name="Oval 7">
            <a:extLst>
              <a:ext uri="{FF2B5EF4-FFF2-40B4-BE49-F238E27FC236}">
                <a16:creationId xmlns:a16="http://schemas.microsoft.com/office/drawing/2014/main" id="{428B4C3B-23FB-2E1B-5384-F9EEA3711A4B}"/>
              </a:ext>
            </a:extLst>
          </p:cNvPr>
          <p:cNvSpPr/>
          <p:nvPr/>
        </p:nvSpPr>
        <p:spPr>
          <a:xfrm>
            <a:off x="5522084" y="5009606"/>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Down Arrow 10">
            <a:extLst>
              <a:ext uri="{FF2B5EF4-FFF2-40B4-BE49-F238E27FC236}">
                <a16:creationId xmlns:a16="http://schemas.microsoft.com/office/drawing/2014/main" id="{95B8ED3E-C7DF-70E8-4CC8-9D8055337057}"/>
              </a:ext>
            </a:extLst>
          </p:cNvPr>
          <p:cNvSpPr/>
          <p:nvPr/>
        </p:nvSpPr>
        <p:spPr>
          <a:xfrm>
            <a:off x="1038894" y="4689579"/>
            <a:ext cx="484632" cy="3732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DD4D3535-177B-2C8D-04BA-7A774579DB90}"/>
              </a:ext>
            </a:extLst>
          </p:cNvPr>
          <p:cNvSpPr/>
          <p:nvPr/>
        </p:nvSpPr>
        <p:spPr>
          <a:xfrm>
            <a:off x="1008415" y="3784653"/>
            <a:ext cx="484632" cy="2692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4E02B0-0D19-AAA8-4196-747F9B1CD363}"/>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
        <p:nvSpPr>
          <p:cNvPr id="14" name="Left Arrow 13">
            <a:extLst>
              <a:ext uri="{FF2B5EF4-FFF2-40B4-BE49-F238E27FC236}">
                <a16:creationId xmlns:a16="http://schemas.microsoft.com/office/drawing/2014/main" id="{48B65197-975B-D508-974C-25D5408A34D3}"/>
              </a:ext>
            </a:extLst>
          </p:cNvPr>
          <p:cNvSpPr/>
          <p:nvPr/>
        </p:nvSpPr>
        <p:spPr>
          <a:xfrm>
            <a:off x="1616173" y="3212773"/>
            <a:ext cx="3871077"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BE3212CA-A335-9B0C-4B1B-1C5880FB8C4F}"/>
              </a:ext>
            </a:extLst>
          </p:cNvPr>
          <p:cNvSpPr/>
          <p:nvPr/>
        </p:nvSpPr>
        <p:spPr>
          <a:xfrm>
            <a:off x="1619144" y="5224490"/>
            <a:ext cx="386810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56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23825-C163-FF35-CE66-9D85EBA6586C}"/>
              </a:ext>
            </a:extLst>
          </p:cNvPr>
          <p:cNvSpPr>
            <a:spLocks noGrp="1"/>
          </p:cNvSpPr>
          <p:nvPr>
            <p:ph type="title"/>
          </p:nvPr>
        </p:nvSpPr>
        <p:spPr/>
        <p:txBody>
          <a:bodyPr/>
          <a:lstStyle/>
          <a:p>
            <a:r>
              <a:rPr lang="en-US" dirty="0"/>
              <a:t>Release Branches</a:t>
            </a:r>
          </a:p>
        </p:txBody>
      </p:sp>
      <p:sp>
        <p:nvSpPr>
          <p:cNvPr id="3" name="Content Placeholder 2">
            <a:extLst>
              <a:ext uri="{FF2B5EF4-FFF2-40B4-BE49-F238E27FC236}">
                <a16:creationId xmlns:a16="http://schemas.microsoft.com/office/drawing/2014/main" id="{AD490ACC-1C12-645A-C7EB-9085322A75A6}"/>
              </a:ext>
            </a:extLst>
          </p:cNvPr>
          <p:cNvSpPr>
            <a:spLocks noGrp="1"/>
          </p:cNvSpPr>
          <p:nvPr>
            <p:ph idx="1"/>
          </p:nvPr>
        </p:nvSpPr>
        <p:spPr>
          <a:xfrm>
            <a:off x="680321" y="2336872"/>
            <a:ext cx="9613861" cy="4002967"/>
          </a:xfrm>
        </p:spPr>
        <p:txBody>
          <a:bodyPr/>
          <a:lstStyle/>
          <a:p>
            <a:r>
              <a:rPr lang="en-US" dirty="0"/>
              <a:t>Should be prefixed with release- </a:t>
            </a:r>
          </a:p>
          <a:p>
            <a:r>
              <a:rPr lang="en-US" dirty="0"/>
              <a:t>Branch should be created from development</a:t>
            </a:r>
          </a:p>
          <a:p>
            <a:r>
              <a:rPr lang="en-US" dirty="0"/>
              <a:t>No new features should be added, but bug fixes can be added.</a:t>
            </a:r>
          </a:p>
          <a:p>
            <a:r>
              <a:rPr lang="en-US" dirty="0"/>
              <a:t>Bugs should be merged back into the development branch.</a:t>
            </a:r>
          </a:p>
          <a:p>
            <a:r>
              <a:rPr lang="en-US" dirty="0"/>
              <a:t>When ready the release branch should be merged back into the master branch. (use major/minor number tag)</a:t>
            </a:r>
          </a:p>
          <a:p>
            <a:r>
              <a:rPr lang="en-US" dirty="0"/>
              <a:t>After merge into master then remerge back into the development branch.</a:t>
            </a:r>
          </a:p>
          <a:p>
            <a:r>
              <a:rPr lang="en-US" dirty="0"/>
              <a:t>After this is done delete the branch.</a:t>
            </a:r>
          </a:p>
        </p:txBody>
      </p:sp>
      <p:sp>
        <p:nvSpPr>
          <p:cNvPr id="4" name="TextBox 3">
            <a:extLst>
              <a:ext uri="{FF2B5EF4-FFF2-40B4-BE49-F238E27FC236}">
                <a16:creationId xmlns:a16="http://schemas.microsoft.com/office/drawing/2014/main" id="{C2D0EC9F-E6F0-12D9-0DD1-2F39254EF823}"/>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384980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D109-B6FD-B609-DB89-D2E75DADE80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622251E-25B9-52EB-6203-2E23A157FD2A}"/>
              </a:ext>
            </a:extLst>
          </p:cNvPr>
          <p:cNvSpPr>
            <a:spLocks noGrp="1"/>
          </p:cNvSpPr>
          <p:nvPr>
            <p:ph idx="1"/>
          </p:nvPr>
        </p:nvSpPr>
        <p:spPr>
          <a:xfrm>
            <a:off x="680321" y="2336873"/>
            <a:ext cx="9613861" cy="4377436"/>
          </a:xfrm>
        </p:spPr>
        <p:txBody>
          <a:bodyPr/>
          <a:lstStyle/>
          <a:p>
            <a:pPr marL="0" indent="0">
              <a:buNone/>
            </a:pPr>
            <a:r>
              <a:rPr lang="en-US" dirty="0"/>
              <a:t>Develop     Releases                                           Master</a:t>
            </a:r>
          </a:p>
        </p:txBody>
      </p:sp>
      <p:sp>
        <p:nvSpPr>
          <p:cNvPr id="4" name="Oval 3">
            <a:extLst>
              <a:ext uri="{FF2B5EF4-FFF2-40B4-BE49-F238E27FC236}">
                <a16:creationId xmlns:a16="http://schemas.microsoft.com/office/drawing/2014/main" id="{D7F434D3-7A5C-0C97-5252-CEBFBF53D3FD}"/>
              </a:ext>
            </a:extLst>
          </p:cNvPr>
          <p:cNvSpPr/>
          <p:nvPr/>
        </p:nvSpPr>
        <p:spPr>
          <a:xfrm>
            <a:off x="7672252" y="5839097"/>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5" name="Oval 4">
            <a:extLst>
              <a:ext uri="{FF2B5EF4-FFF2-40B4-BE49-F238E27FC236}">
                <a16:creationId xmlns:a16="http://schemas.microsoft.com/office/drawing/2014/main" id="{FD7B89C5-7D09-0CA1-63F9-A24D7A0FE466}"/>
              </a:ext>
            </a:extLst>
          </p:cNvPr>
          <p:cNvSpPr/>
          <p:nvPr/>
        </p:nvSpPr>
        <p:spPr>
          <a:xfrm>
            <a:off x="831669" y="2878183"/>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 name="Oval 5">
            <a:extLst>
              <a:ext uri="{FF2B5EF4-FFF2-40B4-BE49-F238E27FC236}">
                <a16:creationId xmlns:a16="http://schemas.microsoft.com/office/drawing/2014/main" id="{8D44D714-81F8-B963-80D4-AFCA45D55368}"/>
              </a:ext>
            </a:extLst>
          </p:cNvPr>
          <p:cNvSpPr/>
          <p:nvPr/>
        </p:nvSpPr>
        <p:spPr>
          <a:xfrm>
            <a:off x="2312126" y="3526173"/>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7" name="Oval 6">
            <a:extLst>
              <a:ext uri="{FF2B5EF4-FFF2-40B4-BE49-F238E27FC236}">
                <a16:creationId xmlns:a16="http://schemas.microsoft.com/office/drawing/2014/main" id="{20B34BCA-ADBE-682A-6A13-E55E2E1ADB3F}"/>
              </a:ext>
            </a:extLst>
          </p:cNvPr>
          <p:cNvSpPr/>
          <p:nvPr/>
        </p:nvSpPr>
        <p:spPr>
          <a:xfrm>
            <a:off x="2302366" y="4631363"/>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8" name="Oval 7">
            <a:extLst>
              <a:ext uri="{FF2B5EF4-FFF2-40B4-BE49-F238E27FC236}">
                <a16:creationId xmlns:a16="http://schemas.microsoft.com/office/drawing/2014/main" id="{A9397214-B530-131B-9B89-72DB1A7FE1D4}"/>
              </a:ext>
            </a:extLst>
          </p:cNvPr>
          <p:cNvSpPr/>
          <p:nvPr/>
        </p:nvSpPr>
        <p:spPr>
          <a:xfrm>
            <a:off x="857796" y="5780986"/>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a:t>
            </a:r>
          </a:p>
        </p:txBody>
      </p:sp>
      <p:cxnSp>
        <p:nvCxnSpPr>
          <p:cNvPr id="11" name="Elbow Connector 10">
            <a:extLst>
              <a:ext uri="{FF2B5EF4-FFF2-40B4-BE49-F238E27FC236}">
                <a16:creationId xmlns:a16="http://schemas.microsoft.com/office/drawing/2014/main" id="{0E13B94F-90A8-D0C6-9018-79A1F0A15F4C}"/>
              </a:ext>
            </a:extLst>
          </p:cNvPr>
          <p:cNvCxnSpPr>
            <a:stCxn id="5" idx="6"/>
            <a:endCxn id="6" idx="0"/>
          </p:cNvCxnSpPr>
          <p:nvPr/>
        </p:nvCxnSpPr>
        <p:spPr>
          <a:xfrm>
            <a:off x="1746069" y="3335383"/>
            <a:ext cx="1023257" cy="19079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C153170-BA11-1649-5C9E-BBD507DEFF6A}"/>
              </a:ext>
            </a:extLst>
          </p:cNvPr>
          <p:cNvCxnSpPr>
            <a:cxnSpLocks/>
            <a:endCxn id="7" idx="0"/>
          </p:cNvCxnSpPr>
          <p:nvPr/>
        </p:nvCxnSpPr>
        <p:spPr>
          <a:xfrm>
            <a:off x="2759566" y="4413649"/>
            <a:ext cx="0" cy="217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EF6D5EB-C38F-BD35-6D7E-AA381CACF242}"/>
              </a:ext>
            </a:extLst>
          </p:cNvPr>
          <p:cNvCxnSpPr>
            <a:cxnSpLocks/>
            <a:stCxn id="5" idx="4"/>
            <a:endCxn id="8" idx="0"/>
          </p:cNvCxnSpPr>
          <p:nvPr/>
        </p:nvCxnSpPr>
        <p:spPr>
          <a:xfrm>
            <a:off x="1288869" y="3792583"/>
            <a:ext cx="26127" cy="1988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22D3CD9-5DEA-B021-911B-EA15A03982A0}"/>
              </a:ext>
            </a:extLst>
          </p:cNvPr>
          <p:cNvCxnSpPr>
            <a:cxnSpLocks/>
            <a:endCxn id="4" idx="0"/>
          </p:cNvCxnSpPr>
          <p:nvPr/>
        </p:nvCxnSpPr>
        <p:spPr>
          <a:xfrm>
            <a:off x="8038011" y="2771503"/>
            <a:ext cx="91441" cy="3067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7C73D5E-2E45-1A59-DAA5-FF98FF47DE26}"/>
              </a:ext>
            </a:extLst>
          </p:cNvPr>
          <p:cNvCxnSpPr>
            <a:cxnSpLocks/>
          </p:cNvCxnSpPr>
          <p:nvPr/>
        </p:nvCxnSpPr>
        <p:spPr>
          <a:xfrm flipV="1">
            <a:off x="1314996" y="5654714"/>
            <a:ext cx="6814456" cy="408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6D235B-E43E-D5CB-4DF4-320D52F6A32A}"/>
              </a:ext>
            </a:extLst>
          </p:cNvPr>
          <p:cNvCxnSpPr>
            <a:cxnSpLocks/>
            <a:stCxn id="7" idx="4"/>
          </p:cNvCxnSpPr>
          <p:nvPr/>
        </p:nvCxnSpPr>
        <p:spPr>
          <a:xfrm>
            <a:off x="2759566" y="5545763"/>
            <a:ext cx="9760" cy="1498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99B271-551F-573E-43CC-F339105BC600}"/>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39017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5BFF-FD5E-9349-8CD2-0EA9242A3B19}"/>
              </a:ext>
            </a:extLst>
          </p:cNvPr>
          <p:cNvSpPr>
            <a:spLocks noGrp="1"/>
          </p:cNvSpPr>
          <p:nvPr>
            <p:ph type="title"/>
          </p:nvPr>
        </p:nvSpPr>
        <p:spPr/>
        <p:txBody>
          <a:bodyPr/>
          <a:lstStyle/>
          <a:p>
            <a:r>
              <a:rPr lang="en-US" dirty="0"/>
              <a:t>Step 2 – Create new project	</a:t>
            </a:r>
          </a:p>
        </p:txBody>
      </p:sp>
      <p:pic>
        <p:nvPicPr>
          <p:cNvPr id="7" name="Content Placeholder 6" descr="Graphical user interface, application, Teams&#10;&#10;Description automatically generated">
            <a:extLst>
              <a:ext uri="{FF2B5EF4-FFF2-40B4-BE49-F238E27FC236}">
                <a16:creationId xmlns:a16="http://schemas.microsoft.com/office/drawing/2014/main" id="{0A9AF0C2-EE40-AE70-8F8B-1FA0E1DE3901}"/>
              </a:ext>
            </a:extLst>
          </p:cNvPr>
          <p:cNvPicPr>
            <a:picLocks noGrp="1" noChangeAspect="1"/>
          </p:cNvPicPr>
          <p:nvPr>
            <p:ph idx="1"/>
          </p:nvPr>
        </p:nvPicPr>
        <p:blipFill>
          <a:blip r:embed="rId2"/>
          <a:stretch>
            <a:fillRect/>
          </a:stretch>
        </p:blipFill>
        <p:spPr>
          <a:xfrm>
            <a:off x="359597" y="2081640"/>
            <a:ext cx="11116638" cy="4647933"/>
          </a:xfrm>
        </p:spPr>
      </p:pic>
      <p:sp>
        <p:nvSpPr>
          <p:cNvPr id="3" name="TextBox 2">
            <a:extLst>
              <a:ext uri="{FF2B5EF4-FFF2-40B4-BE49-F238E27FC236}">
                <a16:creationId xmlns:a16="http://schemas.microsoft.com/office/drawing/2014/main" id="{B1E55741-56F3-5A19-FC0C-C765CD777244}"/>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754454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9F1D7-74E6-68D5-8E98-22F726185F69}"/>
              </a:ext>
            </a:extLst>
          </p:cNvPr>
          <p:cNvSpPr>
            <a:spLocks noGrp="1"/>
          </p:cNvSpPr>
          <p:nvPr>
            <p:ph type="title"/>
          </p:nvPr>
        </p:nvSpPr>
        <p:spPr/>
        <p:txBody>
          <a:bodyPr/>
          <a:lstStyle/>
          <a:p>
            <a:r>
              <a:rPr lang="en-US" dirty="0"/>
              <a:t>Hotfixes</a:t>
            </a:r>
          </a:p>
        </p:txBody>
      </p:sp>
      <p:sp>
        <p:nvSpPr>
          <p:cNvPr id="3" name="Content Placeholder 2">
            <a:extLst>
              <a:ext uri="{FF2B5EF4-FFF2-40B4-BE49-F238E27FC236}">
                <a16:creationId xmlns:a16="http://schemas.microsoft.com/office/drawing/2014/main" id="{189F9181-54A9-2D9C-92EA-44AC76506323}"/>
              </a:ext>
            </a:extLst>
          </p:cNvPr>
          <p:cNvSpPr>
            <a:spLocks noGrp="1"/>
          </p:cNvSpPr>
          <p:nvPr>
            <p:ph idx="1"/>
          </p:nvPr>
        </p:nvSpPr>
        <p:spPr/>
        <p:txBody>
          <a:bodyPr/>
          <a:lstStyle/>
          <a:p>
            <a:r>
              <a:rPr lang="en-US" dirty="0"/>
              <a:t>Hotfixes are patches that are applied to critical bugs.</a:t>
            </a:r>
          </a:p>
          <a:p>
            <a:r>
              <a:rPr lang="en-US" dirty="0"/>
              <a:t>These are showstopping issues found in the main (master) branch.</a:t>
            </a:r>
          </a:p>
          <a:p>
            <a:r>
              <a:rPr lang="en-US" dirty="0"/>
              <a:t>Create a branch from master and name it hotfix-</a:t>
            </a:r>
          </a:p>
          <a:p>
            <a:r>
              <a:rPr lang="en-US" dirty="0"/>
              <a:t>Fix on a new commit then merge it back into master.</a:t>
            </a:r>
          </a:p>
          <a:p>
            <a:r>
              <a:rPr lang="en-US" dirty="0"/>
              <a:t>Tag master with new version minor or patch.</a:t>
            </a:r>
          </a:p>
          <a:p>
            <a:r>
              <a:rPr lang="en-US" dirty="0"/>
              <a:t>Merge into development.</a:t>
            </a:r>
          </a:p>
          <a:p>
            <a:r>
              <a:rPr lang="en-US" dirty="0"/>
              <a:t>Delete branch.</a:t>
            </a:r>
          </a:p>
        </p:txBody>
      </p:sp>
      <p:sp>
        <p:nvSpPr>
          <p:cNvPr id="4" name="TextBox 3">
            <a:extLst>
              <a:ext uri="{FF2B5EF4-FFF2-40B4-BE49-F238E27FC236}">
                <a16:creationId xmlns:a16="http://schemas.microsoft.com/office/drawing/2014/main" id="{A91B9AA9-313A-25C6-EEE9-EBE58F5F66DE}"/>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444061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AB3F6-03A0-4B52-40D5-50E82715B170}"/>
              </a:ext>
            </a:extLst>
          </p:cNvPr>
          <p:cNvSpPr>
            <a:spLocks noGrp="1"/>
          </p:cNvSpPr>
          <p:nvPr>
            <p:ph type="title"/>
          </p:nvPr>
        </p:nvSpPr>
        <p:spPr/>
        <p:txBody>
          <a:bodyPr/>
          <a:lstStyle/>
          <a:p>
            <a:r>
              <a:rPr lang="en-US" dirty="0"/>
              <a:t>Hotfix example</a:t>
            </a:r>
          </a:p>
        </p:txBody>
      </p:sp>
      <p:sp>
        <p:nvSpPr>
          <p:cNvPr id="3" name="Content Placeholder 2">
            <a:extLst>
              <a:ext uri="{FF2B5EF4-FFF2-40B4-BE49-F238E27FC236}">
                <a16:creationId xmlns:a16="http://schemas.microsoft.com/office/drawing/2014/main" id="{C37EB5D9-933A-96AF-3394-41519F61A306}"/>
              </a:ext>
            </a:extLst>
          </p:cNvPr>
          <p:cNvSpPr>
            <a:spLocks noGrp="1"/>
          </p:cNvSpPr>
          <p:nvPr>
            <p:ph idx="1"/>
          </p:nvPr>
        </p:nvSpPr>
        <p:spPr>
          <a:xfrm>
            <a:off x="680321" y="2336873"/>
            <a:ext cx="9613861" cy="4343626"/>
          </a:xfrm>
        </p:spPr>
        <p:txBody>
          <a:bodyPr/>
          <a:lstStyle/>
          <a:p>
            <a:pPr marL="0" indent="0">
              <a:buNone/>
            </a:pPr>
            <a:r>
              <a:rPr lang="en-US" dirty="0"/>
              <a:t>     Develop                       Hotfixes	           Master</a:t>
            </a:r>
          </a:p>
        </p:txBody>
      </p:sp>
      <p:sp>
        <p:nvSpPr>
          <p:cNvPr id="5" name="Oval 4">
            <a:extLst>
              <a:ext uri="{FF2B5EF4-FFF2-40B4-BE49-F238E27FC236}">
                <a16:creationId xmlns:a16="http://schemas.microsoft.com/office/drawing/2014/main" id="{972B664E-B286-F6F0-7CBE-B8A3FDA593B4}"/>
              </a:ext>
            </a:extLst>
          </p:cNvPr>
          <p:cNvSpPr/>
          <p:nvPr/>
        </p:nvSpPr>
        <p:spPr>
          <a:xfrm>
            <a:off x="7206343" y="5766099"/>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a:extLst>
              <a:ext uri="{FF2B5EF4-FFF2-40B4-BE49-F238E27FC236}">
                <a16:creationId xmlns:a16="http://schemas.microsoft.com/office/drawing/2014/main" id="{043853B4-A4BE-882B-A905-BC95D49F4ED5}"/>
              </a:ext>
            </a:extLst>
          </p:cNvPr>
          <p:cNvSpPr/>
          <p:nvPr/>
        </p:nvSpPr>
        <p:spPr>
          <a:xfrm>
            <a:off x="4572851" y="3776403"/>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 name="Oval 6">
            <a:extLst>
              <a:ext uri="{FF2B5EF4-FFF2-40B4-BE49-F238E27FC236}">
                <a16:creationId xmlns:a16="http://schemas.microsoft.com/office/drawing/2014/main" id="{A93C9867-84DE-63DC-955B-62DBBF0FB03A}"/>
              </a:ext>
            </a:extLst>
          </p:cNvPr>
          <p:cNvSpPr/>
          <p:nvPr/>
        </p:nvSpPr>
        <p:spPr>
          <a:xfrm>
            <a:off x="7206343" y="3036425"/>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Oval 7">
            <a:extLst>
              <a:ext uri="{FF2B5EF4-FFF2-40B4-BE49-F238E27FC236}">
                <a16:creationId xmlns:a16="http://schemas.microsoft.com/office/drawing/2014/main" id="{7311B98E-821D-183C-B96F-C77E8D7DD3F7}"/>
              </a:ext>
            </a:extLst>
          </p:cNvPr>
          <p:cNvSpPr/>
          <p:nvPr/>
        </p:nvSpPr>
        <p:spPr>
          <a:xfrm>
            <a:off x="1440618" y="5766099"/>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0" name="Elbow Connector 9">
            <a:extLst>
              <a:ext uri="{FF2B5EF4-FFF2-40B4-BE49-F238E27FC236}">
                <a16:creationId xmlns:a16="http://schemas.microsoft.com/office/drawing/2014/main" id="{AB8654F7-A0B7-1CE3-F2A7-E2B21F4B61B0}"/>
              </a:ext>
            </a:extLst>
          </p:cNvPr>
          <p:cNvCxnSpPr>
            <a:stCxn id="7" idx="2"/>
            <a:endCxn id="6" idx="0"/>
          </p:cNvCxnSpPr>
          <p:nvPr/>
        </p:nvCxnSpPr>
        <p:spPr>
          <a:xfrm rot="10800000" flipV="1">
            <a:off x="5030051" y="3493625"/>
            <a:ext cx="2176292" cy="28277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28789D1-1318-ED11-8734-A3B2B69D03CB}"/>
              </a:ext>
            </a:extLst>
          </p:cNvPr>
          <p:cNvCxnSpPr>
            <a:stCxn id="7" idx="4"/>
            <a:endCxn id="5" idx="0"/>
          </p:cNvCxnSpPr>
          <p:nvPr/>
        </p:nvCxnSpPr>
        <p:spPr>
          <a:xfrm>
            <a:off x="7663543" y="3950825"/>
            <a:ext cx="0" cy="18152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9C2D356-283C-ED1C-B1D3-AC0612FA5DB2}"/>
              </a:ext>
            </a:extLst>
          </p:cNvPr>
          <p:cNvCxnSpPr>
            <a:cxnSpLocks/>
            <a:endCxn id="8" idx="0"/>
          </p:cNvCxnSpPr>
          <p:nvPr/>
        </p:nvCxnSpPr>
        <p:spPr>
          <a:xfrm>
            <a:off x="1897818" y="2921214"/>
            <a:ext cx="0" cy="2844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F2B95732-CBF5-1628-5FDD-87D1D0B21665}"/>
              </a:ext>
            </a:extLst>
          </p:cNvPr>
          <p:cNvCxnSpPr>
            <a:stCxn id="8" idx="6"/>
            <a:endCxn id="5" idx="2"/>
          </p:cNvCxnSpPr>
          <p:nvPr/>
        </p:nvCxnSpPr>
        <p:spPr>
          <a:xfrm>
            <a:off x="2355018" y="6223299"/>
            <a:ext cx="4851325"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58B3A807-B387-8A74-47D1-4863E29C228F}"/>
              </a:ext>
            </a:extLst>
          </p:cNvPr>
          <p:cNvCxnSpPr/>
          <p:nvPr/>
        </p:nvCxnSpPr>
        <p:spPr>
          <a:xfrm>
            <a:off x="1897818" y="5249732"/>
            <a:ext cx="5765725"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B1F4BC77-8FCB-CF24-5B8F-A065863C8BD3}"/>
              </a:ext>
            </a:extLst>
          </p:cNvPr>
          <p:cNvCxnSpPr>
            <a:cxnSpLocks/>
            <a:stCxn id="6" idx="4"/>
          </p:cNvCxnSpPr>
          <p:nvPr/>
        </p:nvCxnSpPr>
        <p:spPr>
          <a:xfrm>
            <a:off x="5030051" y="4690803"/>
            <a:ext cx="0" cy="5027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8B9008ED-DA9A-BCEF-07D7-2B1A0CC03A12}"/>
              </a:ext>
            </a:extLst>
          </p:cNvPr>
          <p:cNvSpPr txBox="1"/>
          <p:nvPr/>
        </p:nvSpPr>
        <p:spPr>
          <a:xfrm>
            <a:off x="10798630" y="979240"/>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435094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6BC4-E074-59F2-0313-555597588486}"/>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6CAA0F26-2048-C582-734B-6DA52EDA953B}"/>
              </a:ext>
            </a:extLst>
          </p:cNvPr>
          <p:cNvSpPr>
            <a:spLocks noGrp="1"/>
          </p:cNvSpPr>
          <p:nvPr>
            <p:ph idx="1"/>
          </p:nvPr>
        </p:nvSpPr>
        <p:spPr>
          <a:xfrm>
            <a:off x="680322" y="2336873"/>
            <a:ext cx="6460708" cy="3599316"/>
          </a:xfrm>
        </p:spPr>
        <p:txBody>
          <a:bodyPr/>
          <a:lstStyle/>
          <a:p>
            <a:r>
              <a:rPr lang="en-US" dirty="0"/>
              <a:t>The Master (Main) branch is the default branch to merge work into.</a:t>
            </a:r>
          </a:p>
        </p:txBody>
      </p:sp>
      <p:sp>
        <p:nvSpPr>
          <p:cNvPr id="4" name="TextBox 3">
            <a:extLst>
              <a:ext uri="{FF2B5EF4-FFF2-40B4-BE49-F238E27FC236}">
                <a16:creationId xmlns:a16="http://schemas.microsoft.com/office/drawing/2014/main" id="{50B012E6-3B33-CF0C-6467-C24DE26414FF}"/>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852280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9A45-35B7-83EF-FFF7-526503F71C9E}"/>
              </a:ext>
            </a:extLst>
          </p:cNvPr>
          <p:cNvSpPr>
            <a:spLocks noGrp="1"/>
          </p:cNvSpPr>
          <p:nvPr>
            <p:ph type="title"/>
          </p:nvPr>
        </p:nvSpPr>
        <p:spPr/>
        <p:txBody>
          <a:bodyPr/>
          <a:lstStyle/>
          <a:p>
            <a:r>
              <a:rPr lang="en-US" dirty="0"/>
              <a:t>Production Branch</a:t>
            </a:r>
          </a:p>
        </p:txBody>
      </p:sp>
      <p:sp>
        <p:nvSpPr>
          <p:cNvPr id="4" name="Oval 3">
            <a:extLst>
              <a:ext uri="{FF2B5EF4-FFF2-40B4-BE49-F238E27FC236}">
                <a16:creationId xmlns:a16="http://schemas.microsoft.com/office/drawing/2014/main" id="{8BBC8878-BB45-D1E4-EE3F-A27DF6FBD65E}"/>
              </a:ext>
            </a:extLst>
          </p:cNvPr>
          <p:cNvSpPr/>
          <p:nvPr/>
        </p:nvSpPr>
        <p:spPr>
          <a:xfrm>
            <a:off x="2164075" y="3958473"/>
            <a:ext cx="566058" cy="5585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 name="Oval 4">
            <a:extLst>
              <a:ext uri="{FF2B5EF4-FFF2-40B4-BE49-F238E27FC236}">
                <a16:creationId xmlns:a16="http://schemas.microsoft.com/office/drawing/2014/main" id="{63F9777C-BDE6-01DD-34BB-F478405D6F9E}"/>
              </a:ext>
            </a:extLst>
          </p:cNvPr>
          <p:cNvSpPr/>
          <p:nvPr/>
        </p:nvSpPr>
        <p:spPr>
          <a:xfrm>
            <a:off x="2172777" y="3230922"/>
            <a:ext cx="566058" cy="5585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Oval 5">
            <a:extLst>
              <a:ext uri="{FF2B5EF4-FFF2-40B4-BE49-F238E27FC236}">
                <a16:creationId xmlns:a16="http://schemas.microsoft.com/office/drawing/2014/main" id="{592C0051-DF7B-EDDD-696D-7E5D640FC5DA}"/>
              </a:ext>
            </a:extLst>
          </p:cNvPr>
          <p:cNvSpPr/>
          <p:nvPr/>
        </p:nvSpPr>
        <p:spPr>
          <a:xfrm>
            <a:off x="2172778" y="4761065"/>
            <a:ext cx="566057" cy="5585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 name="Oval 6">
            <a:extLst>
              <a:ext uri="{FF2B5EF4-FFF2-40B4-BE49-F238E27FC236}">
                <a16:creationId xmlns:a16="http://schemas.microsoft.com/office/drawing/2014/main" id="{36A4D93B-6BBA-904A-064F-23D18F22270C}"/>
              </a:ext>
            </a:extLst>
          </p:cNvPr>
          <p:cNvSpPr/>
          <p:nvPr/>
        </p:nvSpPr>
        <p:spPr>
          <a:xfrm>
            <a:off x="5264331" y="5494226"/>
            <a:ext cx="566058" cy="5844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Oval 7">
            <a:extLst>
              <a:ext uri="{FF2B5EF4-FFF2-40B4-BE49-F238E27FC236}">
                <a16:creationId xmlns:a16="http://schemas.microsoft.com/office/drawing/2014/main" id="{263E29AD-BFAF-44FD-DCB4-27AE51158F71}"/>
              </a:ext>
            </a:extLst>
          </p:cNvPr>
          <p:cNvSpPr/>
          <p:nvPr/>
        </p:nvSpPr>
        <p:spPr>
          <a:xfrm>
            <a:off x="8382362" y="5494226"/>
            <a:ext cx="670559" cy="5844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9" name="Oval 8">
            <a:extLst>
              <a:ext uri="{FF2B5EF4-FFF2-40B4-BE49-F238E27FC236}">
                <a16:creationId xmlns:a16="http://schemas.microsoft.com/office/drawing/2014/main" id="{F131A711-E5A0-AC23-F7E8-BB767A396E1F}"/>
              </a:ext>
            </a:extLst>
          </p:cNvPr>
          <p:cNvSpPr/>
          <p:nvPr/>
        </p:nvSpPr>
        <p:spPr>
          <a:xfrm>
            <a:off x="5264331" y="2539039"/>
            <a:ext cx="566058" cy="5161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TextBox 9">
            <a:extLst>
              <a:ext uri="{FF2B5EF4-FFF2-40B4-BE49-F238E27FC236}">
                <a16:creationId xmlns:a16="http://schemas.microsoft.com/office/drawing/2014/main" id="{7D25491F-7345-6AE4-F61A-C1D2A985422A}"/>
              </a:ext>
            </a:extLst>
          </p:cNvPr>
          <p:cNvSpPr txBox="1"/>
          <p:nvPr/>
        </p:nvSpPr>
        <p:spPr>
          <a:xfrm>
            <a:off x="1489520" y="2166844"/>
            <a:ext cx="1984839" cy="369332"/>
          </a:xfrm>
          <a:prstGeom prst="rect">
            <a:avLst/>
          </a:prstGeom>
          <a:noFill/>
        </p:spPr>
        <p:txBody>
          <a:bodyPr wrap="none" rtlCol="0">
            <a:spAutoFit/>
          </a:bodyPr>
          <a:lstStyle/>
          <a:p>
            <a:r>
              <a:rPr lang="en-US" dirty="0"/>
              <a:t>Feature branches</a:t>
            </a:r>
          </a:p>
        </p:txBody>
      </p:sp>
      <p:sp>
        <p:nvSpPr>
          <p:cNvPr id="12" name="TextBox 11">
            <a:extLst>
              <a:ext uri="{FF2B5EF4-FFF2-40B4-BE49-F238E27FC236}">
                <a16:creationId xmlns:a16="http://schemas.microsoft.com/office/drawing/2014/main" id="{DC41D467-11CE-4299-0A04-F3CFF16877F6}"/>
              </a:ext>
            </a:extLst>
          </p:cNvPr>
          <p:cNvSpPr txBox="1"/>
          <p:nvPr/>
        </p:nvSpPr>
        <p:spPr>
          <a:xfrm>
            <a:off x="5051875" y="2156545"/>
            <a:ext cx="870751" cy="369332"/>
          </a:xfrm>
          <a:prstGeom prst="rect">
            <a:avLst/>
          </a:prstGeom>
          <a:noFill/>
        </p:spPr>
        <p:txBody>
          <a:bodyPr wrap="none" rtlCol="0">
            <a:spAutoFit/>
          </a:bodyPr>
          <a:lstStyle/>
          <a:p>
            <a:r>
              <a:rPr lang="en-US" dirty="0"/>
              <a:t>Master</a:t>
            </a:r>
          </a:p>
        </p:txBody>
      </p:sp>
      <p:sp>
        <p:nvSpPr>
          <p:cNvPr id="13" name="TextBox 12">
            <a:extLst>
              <a:ext uri="{FF2B5EF4-FFF2-40B4-BE49-F238E27FC236}">
                <a16:creationId xmlns:a16="http://schemas.microsoft.com/office/drawing/2014/main" id="{BE535DF8-25B7-8B35-7389-9846ACB2D06D}"/>
              </a:ext>
            </a:extLst>
          </p:cNvPr>
          <p:cNvSpPr txBox="1"/>
          <p:nvPr/>
        </p:nvSpPr>
        <p:spPr>
          <a:xfrm>
            <a:off x="8072081" y="2193165"/>
            <a:ext cx="1291123" cy="369332"/>
          </a:xfrm>
          <a:prstGeom prst="rect">
            <a:avLst/>
          </a:prstGeom>
          <a:noFill/>
        </p:spPr>
        <p:txBody>
          <a:bodyPr wrap="none" rtlCol="0">
            <a:spAutoFit/>
          </a:bodyPr>
          <a:lstStyle/>
          <a:p>
            <a:r>
              <a:rPr lang="en-US" dirty="0"/>
              <a:t>Production</a:t>
            </a:r>
          </a:p>
        </p:txBody>
      </p:sp>
      <p:cxnSp>
        <p:nvCxnSpPr>
          <p:cNvPr id="15" name="Straight Arrow Connector 14">
            <a:extLst>
              <a:ext uri="{FF2B5EF4-FFF2-40B4-BE49-F238E27FC236}">
                <a16:creationId xmlns:a16="http://schemas.microsoft.com/office/drawing/2014/main" id="{3B7C2C25-9A69-2C68-BF52-B2A418BB8444}"/>
              </a:ext>
            </a:extLst>
          </p:cNvPr>
          <p:cNvCxnSpPr>
            <a:cxnSpLocks/>
            <a:stCxn id="13" idx="2"/>
            <a:endCxn id="8" idx="0"/>
          </p:cNvCxnSpPr>
          <p:nvPr/>
        </p:nvCxnSpPr>
        <p:spPr>
          <a:xfrm flipH="1">
            <a:off x="8717642" y="2562497"/>
            <a:ext cx="1" cy="2931729"/>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FF45D782-CC1A-E8A2-F70E-254840C3F312}"/>
              </a:ext>
            </a:extLst>
          </p:cNvPr>
          <p:cNvCxnSpPr>
            <a:cxnSpLocks/>
            <a:stCxn id="9" idx="4"/>
            <a:endCxn id="7" idx="0"/>
          </p:cNvCxnSpPr>
          <p:nvPr/>
        </p:nvCxnSpPr>
        <p:spPr>
          <a:xfrm>
            <a:off x="5547360" y="3055140"/>
            <a:ext cx="0" cy="2439086"/>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26" name="Elbow Connector 25">
            <a:extLst>
              <a:ext uri="{FF2B5EF4-FFF2-40B4-BE49-F238E27FC236}">
                <a16:creationId xmlns:a16="http://schemas.microsoft.com/office/drawing/2014/main" id="{FA951EA6-F3E4-5043-080A-4D2A3A5A2E10}"/>
              </a:ext>
            </a:extLst>
          </p:cNvPr>
          <p:cNvCxnSpPr>
            <a:cxnSpLocks/>
            <a:stCxn id="9" idx="2"/>
            <a:endCxn id="5" idx="0"/>
          </p:cNvCxnSpPr>
          <p:nvPr/>
        </p:nvCxnSpPr>
        <p:spPr>
          <a:xfrm rot="10800000" flipV="1">
            <a:off x="2455807" y="2797090"/>
            <a:ext cx="2808525" cy="433832"/>
          </a:xfrm>
          <a:prstGeom prst="bentConnector2">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A569DDCA-ABED-1CC3-DB6D-ADDAAC78915E}"/>
              </a:ext>
            </a:extLst>
          </p:cNvPr>
          <p:cNvCxnSpPr>
            <a:cxnSpLocks/>
            <a:stCxn id="5" idx="4"/>
            <a:endCxn id="4" idx="0"/>
          </p:cNvCxnSpPr>
          <p:nvPr/>
        </p:nvCxnSpPr>
        <p:spPr>
          <a:xfrm flipH="1">
            <a:off x="2447104" y="3789437"/>
            <a:ext cx="8702" cy="169036"/>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520DCFF9-0ACC-ABE3-1B37-3D3AC68E3B65}"/>
              </a:ext>
            </a:extLst>
          </p:cNvPr>
          <p:cNvCxnSpPr>
            <a:stCxn id="4" idx="4"/>
            <a:endCxn id="6" idx="0"/>
          </p:cNvCxnSpPr>
          <p:nvPr/>
        </p:nvCxnSpPr>
        <p:spPr>
          <a:xfrm>
            <a:off x="2447104" y="4516988"/>
            <a:ext cx="8703" cy="244077"/>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F928DDAF-E954-CDFA-CBAB-7B6B217207E9}"/>
              </a:ext>
            </a:extLst>
          </p:cNvPr>
          <p:cNvCxnSpPr>
            <a:cxnSpLocks/>
            <a:stCxn id="6" idx="6"/>
          </p:cNvCxnSpPr>
          <p:nvPr/>
        </p:nvCxnSpPr>
        <p:spPr>
          <a:xfrm flipV="1">
            <a:off x="2738835" y="5040322"/>
            <a:ext cx="2808525" cy="1"/>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973265C-8BCB-82E0-7E12-23FEBF41C1C7}"/>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cxnSp>
        <p:nvCxnSpPr>
          <p:cNvPr id="14" name="Straight Arrow Connector 13">
            <a:extLst>
              <a:ext uri="{FF2B5EF4-FFF2-40B4-BE49-F238E27FC236}">
                <a16:creationId xmlns:a16="http://schemas.microsoft.com/office/drawing/2014/main" id="{27AC9756-967E-9C2A-23DC-8F5D1E8FF69F}"/>
              </a:ext>
            </a:extLst>
          </p:cNvPr>
          <p:cNvCxnSpPr>
            <a:stCxn id="6" idx="6"/>
          </p:cNvCxnSpPr>
          <p:nvPr/>
        </p:nvCxnSpPr>
        <p:spPr>
          <a:xfrm>
            <a:off x="2738835" y="5040323"/>
            <a:ext cx="2808525" cy="1064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FEDA959-A92F-A280-EF9F-6E0D567E303E}"/>
              </a:ext>
            </a:extLst>
          </p:cNvPr>
          <p:cNvCxnSpPr>
            <a:cxnSpLocks/>
            <a:stCxn id="7" idx="6"/>
            <a:endCxn id="8" idx="2"/>
          </p:cNvCxnSpPr>
          <p:nvPr/>
        </p:nvCxnSpPr>
        <p:spPr>
          <a:xfrm>
            <a:off x="5830389" y="5786468"/>
            <a:ext cx="2551973"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692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BD09D-D56D-F8B0-B417-C9FDEDFC98D5}"/>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38CB7F1A-AD6C-1F45-6B62-182F56908C3D}"/>
              </a:ext>
            </a:extLst>
          </p:cNvPr>
          <p:cNvSpPr>
            <a:spLocks noGrp="1"/>
          </p:cNvSpPr>
          <p:nvPr>
            <p:ph idx="1"/>
          </p:nvPr>
        </p:nvSpPr>
        <p:spPr/>
        <p:txBody>
          <a:bodyPr/>
          <a:lstStyle/>
          <a:p>
            <a:r>
              <a:rPr lang="en-US" dirty="0"/>
              <a:t>Feature branches are branched directly from the master branch.</a:t>
            </a:r>
          </a:p>
          <a:p>
            <a:r>
              <a:rPr lang="en-US" dirty="0"/>
              <a:t>They are then merged back into the master branch.</a:t>
            </a:r>
          </a:p>
          <a:p>
            <a:r>
              <a:rPr lang="en-US" dirty="0"/>
              <a:t>Each feature branch can then be closed.</a:t>
            </a:r>
          </a:p>
          <a:p>
            <a:r>
              <a:rPr lang="en-US" dirty="0"/>
              <a:t>When you are ready merge master into your production branch.</a:t>
            </a:r>
          </a:p>
          <a:p>
            <a:r>
              <a:rPr lang="en-US" dirty="0"/>
              <a:t>At this point you can have a ci/cd to run against the production branch when it has been merged to.</a:t>
            </a:r>
          </a:p>
        </p:txBody>
      </p:sp>
      <p:sp>
        <p:nvSpPr>
          <p:cNvPr id="4" name="TextBox 3">
            <a:extLst>
              <a:ext uri="{FF2B5EF4-FFF2-40B4-BE49-F238E27FC236}">
                <a16:creationId xmlns:a16="http://schemas.microsoft.com/office/drawing/2014/main" id="{36E9ED9A-02ED-786D-672D-212B7A21EFEA}"/>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277387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6746-503C-A168-ABB2-1127C5DCEE51}"/>
              </a:ext>
            </a:extLst>
          </p:cNvPr>
          <p:cNvSpPr>
            <a:spLocks noGrp="1"/>
          </p:cNvSpPr>
          <p:nvPr>
            <p:ph type="title"/>
          </p:nvPr>
        </p:nvSpPr>
        <p:spPr/>
        <p:txBody>
          <a:bodyPr/>
          <a:lstStyle/>
          <a:p>
            <a:r>
              <a:rPr lang="en-US" dirty="0"/>
              <a:t>Staging branch</a:t>
            </a:r>
          </a:p>
        </p:txBody>
      </p:sp>
      <p:sp>
        <p:nvSpPr>
          <p:cNvPr id="3" name="Content Placeholder 2">
            <a:extLst>
              <a:ext uri="{FF2B5EF4-FFF2-40B4-BE49-F238E27FC236}">
                <a16:creationId xmlns:a16="http://schemas.microsoft.com/office/drawing/2014/main" id="{BFDB7197-F1AE-F0DB-96D2-E7D4D33D0648}"/>
              </a:ext>
            </a:extLst>
          </p:cNvPr>
          <p:cNvSpPr>
            <a:spLocks noGrp="1"/>
          </p:cNvSpPr>
          <p:nvPr>
            <p:ph idx="1"/>
          </p:nvPr>
        </p:nvSpPr>
        <p:spPr>
          <a:xfrm>
            <a:off x="680321" y="2336873"/>
            <a:ext cx="9613861" cy="2600887"/>
          </a:xfrm>
        </p:spPr>
        <p:txBody>
          <a:bodyPr/>
          <a:lstStyle/>
          <a:p>
            <a:r>
              <a:rPr lang="en-US" dirty="0"/>
              <a:t>Staging branch is used if you need further testing by your QA team.</a:t>
            </a:r>
          </a:p>
          <a:p>
            <a:r>
              <a:rPr lang="en-US" dirty="0"/>
              <a:t>Pull code from master for feature branches</a:t>
            </a:r>
          </a:p>
          <a:p>
            <a:r>
              <a:rPr lang="en-US" dirty="0"/>
              <a:t>Merge feature branches into staging branches</a:t>
            </a:r>
          </a:p>
          <a:p>
            <a:r>
              <a:rPr lang="en-US" dirty="0"/>
              <a:t>After testing merge back into master and production.</a:t>
            </a:r>
          </a:p>
          <a:p>
            <a:endParaRPr lang="en-US" dirty="0"/>
          </a:p>
        </p:txBody>
      </p:sp>
      <p:sp>
        <p:nvSpPr>
          <p:cNvPr id="4" name="TextBox 3">
            <a:extLst>
              <a:ext uri="{FF2B5EF4-FFF2-40B4-BE49-F238E27FC236}">
                <a16:creationId xmlns:a16="http://schemas.microsoft.com/office/drawing/2014/main" id="{5171AE03-F803-A452-A391-FEBC74AAC558}"/>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731088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814A-1DB7-93D8-04D4-82AC04D48D15}"/>
              </a:ext>
            </a:extLst>
          </p:cNvPr>
          <p:cNvSpPr>
            <a:spLocks noGrp="1"/>
          </p:cNvSpPr>
          <p:nvPr>
            <p:ph type="title"/>
          </p:nvPr>
        </p:nvSpPr>
        <p:spPr/>
        <p:txBody>
          <a:bodyPr/>
          <a:lstStyle/>
          <a:p>
            <a:r>
              <a:rPr lang="en-US" dirty="0"/>
              <a:t>Staging Branch </a:t>
            </a:r>
          </a:p>
        </p:txBody>
      </p:sp>
      <p:sp>
        <p:nvSpPr>
          <p:cNvPr id="4" name="Oval 3">
            <a:extLst>
              <a:ext uri="{FF2B5EF4-FFF2-40B4-BE49-F238E27FC236}">
                <a16:creationId xmlns:a16="http://schemas.microsoft.com/office/drawing/2014/main" id="{E0F7E701-F150-B859-A6CB-E437C6FACE30}"/>
              </a:ext>
            </a:extLst>
          </p:cNvPr>
          <p:cNvSpPr/>
          <p:nvPr/>
        </p:nvSpPr>
        <p:spPr>
          <a:xfrm>
            <a:off x="1950297" y="2593360"/>
            <a:ext cx="522514" cy="4876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 name="Oval 4">
            <a:extLst>
              <a:ext uri="{FF2B5EF4-FFF2-40B4-BE49-F238E27FC236}">
                <a16:creationId xmlns:a16="http://schemas.microsoft.com/office/drawing/2014/main" id="{41371743-FF86-5679-DAC3-422740E07954}"/>
              </a:ext>
            </a:extLst>
          </p:cNvPr>
          <p:cNvSpPr/>
          <p:nvPr/>
        </p:nvSpPr>
        <p:spPr>
          <a:xfrm>
            <a:off x="1946364" y="3283017"/>
            <a:ext cx="522514" cy="4876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 name="Oval 5">
            <a:extLst>
              <a:ext uri="{FF2B5EF4-FFF2-40B4-BE49-F238E27FC236}">
                <a16:creationId xmlns:a16="http://schemas.microsoft.com/office/drawing/2014/main" id="{1895EAEE-A021-40F4-CCE6-33B2C36C14BB}"/>
              </a:ext>
            </a:extLst>
          </p:cNvPr>
          <p:cNvSpPr/>
          <p:nvPr/>
        </p:nvSpPr>
        <p:spPr>
          <a:xfrm>
            <a:off x="1946364" y="4760783"/>
            <a:ext cx="522514" cy="4876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7" name="Oval 6">
            <a:extLst>
              <a:ext uri="{FF2B5EF4-FFF2-40B4-BE49-F238E27FC236}">
                <a16:creationId xmlns:a16="http://schemas.microsoft.com/office/drawing/2014/main" id="{EB94E29D-0237-1A5C-9F57-76C654B5AA33}"/>
              </a:ext>
            </a:extLst>
          </p:cNvPr>
          <p:cNvSpPr/>
          <p:nvPr/>
        </p:nvSpPr>
        <p:spPr>
          <a:xfrm>
            <a:off x="1946364" y="4021900"/>
            <a:ext cx="522514" cy="4876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66DFAF8E-F28C-CA15-64E1-1E33F588D94F}"/>
              </a:ext>
            </a:extLst>
          </p:cNvPr>
          <p:cNvSpPr/>
          <p:nvPr/>
        </p:nvSpPr>
        <p:spPr>
          <a:xfrm>
            <a:off x="4245352" y="4021900"/>
            <a:ext cx="522514" cy="4876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 name="Oval 8">
            <a:extLst>
              <a:ext uri="{FF2B5EF4-FFF2-40B4-BE49-F238E27FC236}">
                <a16:creationId xmlns:a16="http://schemas.microsoft.com/office/drawing/2014/main" id="{B38427BB-EAA1-123D-9BC8-2D5008E01F94}"/>
              </a:ext>
            </a:extLst>
          </p:cNvPr>
          <p:cNvSpPr/>
          <p:nvPr/>
        </p:nvSpPr>
        <p:spPr>
          <a:xfrm>
            <a:off x="4267270" y="5406119"/>
            <a:ext cx="522514" cy="4876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Oval 9">
            <a:extLst>
              <a:ext uri="{FF2B5EF4-FFF2-40B4-BE49-F238E27FC236}">
                <a16:creationId xmlns:a16="http://schemas.microsoft.com/office/drawing/2014/main" id="{F9686DA4-A712-E2C4-F081-6A3B6DB40BBE}"/>
              </a:ext>
            </a:extLst>
          </p:cNvPr>
          <p:cNvSpPr/>
          <p:nvPr/>
        </p:nvSpPr>
        <p:spPr>
          <a:xfrm>
            <a:off x="7455033" y="6187682"/>
            <a:ext cx="522514" cy="4993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 name="TextBox 10">
            <a:extLst>
              <a:ext uri="{FF2B5EF4-FFF2-40B4-BE49-F238E27FC236}">
                <a16:creationId xmlns:a16="http://schemas.microsoft.com/office/drawing/2014/main" id="{FD0B4E1E-B91B-7920-BA2D-4791FA5610B4}"/>
              </a:ext>
            </a:extLst>
          </p:cNvPr>
          <p:cNvSpPr txBox="1"/>
          <p:nvPr/>
        </p:nvSpPr>
        <p:spPr>
          <a:xfrm>
            <a:off x="1480457" y="2151017"/>
            <a:ext cx="939681" cy="369332"/>
          </a:xfrm>
          <a:prstGeom prst="rect">
            <a:avLst/>
          </a:prstGeom>
          <a:noFill/>
        </p:spPr>
        <p:txBody>
          <a:bodyPr wrap="none" rtlCol="0">
            <a:spAutoFit/>
          </a:bodyPr>
          <a:lstStyle/>
          <a:p>
            <a:r>
              <a:rPr lang="en-US" dirty="0"/>
              <a:t>Master </a:t>
            </a:r>
          </a:p>
        </p:txBody>
      </p:sp>
      <p:sp>
        <p:nvSpPr>
          <p:cNvPr id="12" name="TextBox 11">
            <a:extLst>
              <a:ext uri="{FF2B5EF4-FFF2-40B4-BE49-F238E27FC236}">
                <a16:creationId xmlns:a16="http://schemas.microsoft.com/office/drawing/2014/main" id="{E0385F7E-CDE8-9452-6EBD-12797625DDA5}"/>
              </a:ext>
            </a:extLst>
          </p:cNvPr>
          <p:cNvSpPr txBox="1"/>
          <p:nvPr/>
        </p:nvSpPr>
        <p:spPr>
          <a:xfrm>
            <a:off x="4040777" y="2151017"/>
            <a:ext cx="931665" cy="369332"/>
          </a:xfrm>
          <a:prstGeom prst="rect">
            <a:avLst/>
          </a:prstGeom>
          <a:noFill/>
        </p:spPr>
        <p:txBody>
          <a:bodyPr wrap="none" rtlCol="0">
            <a:spAutoFit/>
          </a:bodyPr>
          <a:lstStyle/>
          <a:p>
            <a:r>
              <a:rPr lang="en-US" dirty="0"/>
              <a:t>Staging</a:t>
            </a:r>
          </a:p>
        </p:txBody>
      </p:sp>
      <p:sp>
        <p:nvSpPr>
          <p:cNvPr id="13" name="TextBox 12">
            <a:extLst>
              <a:ext uri="{FF2B5EF4-FFF2-40B4-BE49-F238E27FC236}">
                <a16:creationId xmlns:a16="http://schemas.microsoft.com/office/drawing/2014/main" id="{B8B39D66-B4F3-7266-67E1-821B40606D12}"/>
              </a:ext>
            </a:extLst>
          </p:cNvPr>
          <p:cNvSpPr txBox="1"/>
          <p:nvPr/>
        </p:nvSpPr>
        <p:spPr>
          <a:xfrm>
            <a:off x="7036526" y="2151017"/>
            <a:ext cx="1291123" cy="369332"/>
          </a:xfrm>
          <a:prstGeom prst="rect">
            <a:avLst/>
          </a:prstGeom>
          <a:noFill/>
        </p:spPr>
        <p:txBody>
          <a:bodyPr wrap="none" rtlCol="0">
            <a:spAutoFit/>
          </a:bodyPr>
          <a:lstStyle/>
          <a:p>
            <a:r>
              <a:rPr lang="en-US" dirty="0"/>
              <a:t>Production</a:t>
            </a:r>
          </a:p>
        </p:txBody>
      </p:sp>
      <p:cxnSp>
        <p:nvCxnSpPr>
          <p:cNvPr id="15" name="Straight Arrow Connector 14">
            <a:extLst>
              <a:ext uri="{FF2B5EF4-FFF2-40B4-BE49-F238E27FC236}">
                <a16:creationId xmlns:a16="http://schemas.microsoft.com/office/drawing/2014/main" id="{0045887F-7E8B-02B6-0108-A0D47B0E0767}"/>
              </a:ext>
            </a:extLst>
          </p:cNvPr>
          <p:cNvCxnSpPr>
            <a:stCxn id="4" idx="4"/>
            <a:endCxn id="5" idx="0"/>
          </p:cNvCxnSpPr>
          <p:nvPr/>
        </p:nvCxnSpPr>
        <p:spPr>
          <a:xfrm flipH="1">
            <a:off x="2207621" y="3081040"/>
            <a:ext cx="3933" cy="201977"/>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ABE18CDC-3D5F-775C-CCB2-844BD4869FC7}"/>
              </a:ext>
            </a:extLst>
          </p:cNvPr>
          <p:cNvCxnSpPr>
            <a:stCxn id="5" idx="4"/>
            <a:endCxn id="7" idx="0"/>
          </p:cNvCxnSpPr>
          <p:nvPr/>
        </p:nvCxnSpPr>
        <p:spPr>
          <a:xfrm>
            <a:off x="2207621" y="3770697"/>
            <a:ext cx="0" cy="251203"/>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AEB61C0A-8040-FCCC-9DF7-BF9C3DBEDD35}"/>
              </a:ext>
            </a:extLst>
          </p:cNvPr>
          <p:cNvCxnSpPr>
            <a:cxnSpLocks/>
            <a:stCxn id="7" idx="4"/>
            <a:endCxn id="6" idx="0"/>
          </p:cNvCxnSpPr>
          <p:nvPr/>
        </p:nvCxnSpPr>
        <p:spPr>
          <a:xfrm>
            <a:off x="2207621" y="4509580"/>
            <a:ext cx="0" cy="251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5F68E1F5-3D41-20FA-1CF7-A6279459E1A1}"/>
              </a:ext>
            </a:extLst>
          </p:cNvPr>
          <p:cNvCxnSpPr>
            <a:stCxn id="12" idx="2"/>
            <a:endCxn id="8" idx="0"/>
          </p:cNvCxnSpPr>
          <p:nvPr/>
        </p:nvCxnSpPr>
        <p:spPr>
          <a:xfrm flipH="1">
            <a:off x="4506609" y="2520349"/>
            <a:ext cx="1" cy="1501551"/>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90691462-6A10-9BB4-6283-AA4F6A9851F2}"/>
              </a:ext>
            </a:extLst>
          </p:cNvPr>
          <p:cNvCxnSpPr>
            <a:stCxn id="8" idx="4"/>
            <a:endCxn id="9" idx="0"/>
          </p:cNvCxnSpPr>
          <p:nvPr/>
        </p:nvCxnSpPr>
        <p:spPr>
          <a:xfrm>
            <a:off x="4506609" y="4509580"/>
            <a:ext cx="21918" cy="896539"/>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2DBA91F1-9C69-21D0-3C6B-8208AD98F0C9}"/>
              </a:ext>
            </a:extLst>
          </p:cNvPr>
          <p:cNvCxnSpPr>
            <a:cxnSpLocks/>
            <a:stCxn id="9" idx="4"/>
          </p:cNvCxnSpPr>
          <p:nvPr/>
        </p:nvCxnSpPr>
        <p:spPr>
          <a:xfrm>
            <a:off x="4528527" y="5893799"/>
            <a:ext cx="3153560"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C532CF4A-7A88-0A0E-7E35-60F7EFE8EF12}"/>
              </a:ext>
            </a:extLst>
          </p:cNvPr>
          <p:cNvCxnSpPr>
            <a:cxnSpLocks/>
          </p:cNvCxnSpPr>
          <p:nvPr/>
        </p:nvCxnSpPr>
        <p:spPr>
          <a:xfrm>
            <a:off x="7610660" y="2539631"/>
            <a:ext cx="105630" cy="3659748"/>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E0397639-0B22-129F-4628-5BF3EAE6BC1E}"/>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cxnSp>
        <p:nvCxnSpPr>
          <p:cNvPr id="16" name="Straight Arrow Connector 15">
            <a:extLst>
              <a:ext uri="{FF2B5EF4-FFF2-40B4-BE49-F238E27FC236}">
                <a16:creationId xmlns:a16="http://schemas.microsoft.com/office/drawing/2014/main" id="{5906D761-C0A1-DE92-19AD-BE278F38492D}"/>
              </a:ext>
            </a:extLst>
          </p:cNvPr>
          <p:cNvCxnSpPr>
            <a:cxnSpLocks/>
          </p:cNvCxnSpPr>
          <p:nvPr/>
        </p:nvCxnSpPr>
        <p:spPr>
          <a:xfrm>
            <a:off x="2477510" y="3511103"/>
            <a:ext cx="202909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B9B541-9B91-4F94-55DD-C53BA68DEE78}"/>
              </a:ext>
            </a:extLst>
          </p:cNvPr>
          <p:cNvCxnSpPr>
            <a:cxnSpLocks/>
          </p:cNvCxnSpPr>
          <p:nvPr/>
        </p:nvCxnSpPr>
        <p:spPr>
          <a:xfrm>
            <a:off x="2488469" y="5019235"/>
            <a:ext cx="202909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951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24B9-9558-8922-326D-64BF5196613E}"/>
              </a:ext>
            </a:extLst>
          </p:cNvPr>
          <p:cNvSpPr>
            <a:spLocks noGrp="1"/>
          </p:cNvSpPr>
          <p:nvPr>
            <p:ph type="title"/>
          </p:nvPr>
        </p:nvSpPr>
        <p:spPr/>
        <p:txBody>
          <a:bodyPr/>
          <a:lstStyle/>
          <a:p>
            <a:r>
              <a:rPr lang="en-US" dirty="0"/>
              <a:t>Release Branch	</a:t>
            </a:r>
          </a:p>
        </p:txBody>
      </p:sp>
      <p:sp>
        <p:nvSpPr>
          <p:cNvPr id="3" name="Content Placeholder 2">
            <a:extLst>
              <a:ext uri="{FF2B5EF4-FFF2-40B4-BE49-F238E27FC236}">
                <a16:creationId xmlns:a16="http://schemas.microsoft.com/office/drawing/2014/main" id="{E4F1F9DA-6154-61BC-A4FE-1A7EE9ECF420}"/>
              </a:ext>
            </a:extLst>
          </p:cNvPr>
          <p:cNvSpPr>
            <a:spLocks noGrp="1"/>
          </p:cNvSpPr>
          <p:nvPr>
            <p:ph idx="1"/>
          </p:nvPr>
        </p:nvSpPr>
        <p:spPr/>
        <p:txBody>
          <a:bodyPr/>
          <a:lstStyle/>
          <a:p>
            <a:r>
              <a:rPr lang="en-US" dirty="0"/>
              <a:t>Release branches are pulled from the master.</a:t>
            </a:r>
          </a:p>
          <a:p>
            <a:r>
              <a:rPr lang="en-US" dirty="0"/>
              <a:t>Release branches are kept as reference.</a:t>
            </a:r>
          </a:p>
          <a:p>
            <a:r>
              <a:rPr lang="en-US" dirty="0"/>
              <a:t>They are merged back into the master.</a:t>
            </a:r>
          </a:p>
          <a:p>
            <a:r>
              <a:rPr lang="en-US" dirty="0"/>
              <a:t>Tag them with release numbers.</a:t>
            </a:r>
          </a:p>
          <a:p>
            <a:r>
              <a:rPr lang="en-US" dirty="0"/>
              <a:t>They can be used for testing with systems that are compatible with older systems.</a:t>
            </a:r>
          </a:p>
          <a:p>
            <a:endParaRPr lang="en-US" dirty="0"/>
          </a:p>
        </p:txBody>
      </p:sp>
      <p:sp>
        <p:nvSpPr>
          <p:cNvPr id="4" name="TextBox 3">
            <a:extLst>
              <a:ext uri="{FF2B5EF4-FFF2-40B4-BE49-F238E27FC236}">
                <a16:creationId xmlns:a16="http://schemas.microsoft.com/office/drawing/2014/main" id="{985BC072-59A7-3923-CD22-CCBFF1566106}"/>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383723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E2722-0636-8C41-8387-F11E3FCF4867}"/>
              </a:ext>
            </a:extLst>
          </p:cNvPr>
          <p:cNvSpPr>
            <a:spLocks noGrp="1"/>
          </p:cNvSpPr>
          <p:nvPr>
            <p:ph type="title"/>
          </p:nvPr>
        </p:nvSpPr>
        <p:spPr/>
        <p:txBody>
          <a:bodyPr/>
          <a:lstStyle/>
          <a:p>
            <a:r>
              <a:rPr lang="en-US" dirty="0"/>
              <a:t>Release Branches</a:t>
            </a:r>
          </a:p>
        </p:txBody>
      </p:sp>
      <p:sp>
        <p:nvSpPr>
          <p:cNvPr id="4" name="TextBox 3">
            <a:extLst>
              <a:ext uri="{FF2B5EF4-FFF2-40B4-BE49-F238E27FC236}">
                <a16:creationId xmlns:a16="http://schemas.microsoft.com/office/drawing/2014/main" id="{210F83E2-181F-856E-D2C7-83BF3ADB97D1}"/>
              </a:ext>
            </a:extLst>
          </p:cNvPr>
          <p:cNvSpPr txBox="1"/>
          <p:nvPr/>
        </p:nvSpPr>
        <p:spPr>
          <a:xfrm>
            <a:off x="5171090" y="2249214"/>
            <a:ext cx="870751" cy="369332"/>
          </a:xfrm>
          <a:prstGeom prst="rect">
            <a:avLst/>
          </a:prstGeom>
          <a:noFill/>
        </p:spPr>
        <p:txBody>
          <a:bodyPr wrap="none" rtlCol="0">
            <a:spAutoFit/>
          </a:bodyPr>
          <a:lstStyle/>
          <a:p>
            <a:r>
              <a:rPr lang="en-US" dirty="0"/>
              <a:t>Master</a:t>
            </a:r>
          </a:p>
        </p:txBody>
      </p:sp>
      <p:sp>
        <p:nvSpPr>
          <p:cNvPr id="5" name="Oval 4">
            <a:extLst>
              <a:ext uri="{FF2B5EF4-FFF2-40B4-BE49-F238E27FC236}">
                <a16:creationId xmlns:a16="http://schemas.microsoft.com/office/drawing/2014/main" id="{C92F12B9-6F21-9A75-3EAB-37E254F353AF}"/>
              </a:ext>
            </a:extLst>
          </p:cNvPr>
          <p:cNvSpPr/>
          <p:nvPr/>
        </p:nvSpPr>
        <p:spPr>
          <a:xfrm>
            <a:off x="5306920" y="2666843"/>
            <a:ext cx="599090" cy="5859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 name="Oval 5">
            <a:extLst>
              <a:ext uri="{FF2B5EF4-FFF2-40B4-BE49-F238E27FC236}">
                <a16:creationId xmlns:a16="http://schemas.microsoft.com/office/drawing/2014/main" id="{92DD27A7-EA61-EF85-92A0-9F11CD40ED81}"/>
              </a:ext>
            </a:extLst>
          </p:cNvPr>
          <p:cNvSpPr/>
          <p:nvPr/>
        </p:nvSpPr>
        <p:spPr>
          <a:xfrm rot="183100">
            <a:off x="5291748" y="3463658"/>
            <a:ext cx="599090" cy="5859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 name="Oval 6">
            <a:extLst>
              <a:ext uri="{FF2B5EF4-FFF2-40B4-BE49-F238E27FC236}">
                <a16:creationId xmlns:a16="http://schemas.microsoft.com/office/drawing/2014/main" id="{A21AD56D-4B65-C4FD-C1F1-75E151C45531}"/>
              </a:ext>
            </a:extLst>
          </p:cNvPr>
          <p:cNvSpPr/>
          <p:nvPr/>
        </p:nvSpPr>
        <p:spPr>
          <a:xfrm>
            <a:off x="5276575" y="4186955"/>
            <a:ext cx="599090" cy="5859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8" name="Oval 7">
            <a:extLst>
              <a:ext uri="{FF2B5EF4-FFF2-40B4-BE49-F238E27FC236}">
                <a16:creationId xmlns:a16="http://schemas.microsoft.com/office/drawing/2014/main" id="{EEA9D979-06F3-B029-131C-A40B52BBBFF7}"/>
              </a:ext>
            </a:extLst>
          </p:cNvPr>
          <p:cNvSpPr/>
          <p:nvPr/>
        </p:nvSpPr>
        <p:spPr>
          <a:xfrm>
            <a:off x="5276575" y="4894720"/>
            <a:ext cx="599090" cy="5859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9" name="Oval 8">
            <a:extLst>
              <a:ext uri="{FF2B5EF4-FFF2-40B4-BE49-F238E27FC236}">
                <a16:creationId xmlns:a16="http://schemas.microsoft.com/office/drawing/2014/main" id="{A4E8BA94-880A-7149-CA57-3B4BEE12B54E}"/>
              </a:ext>
            </a:extLst>
          </p:cNvPr>
          <p:cNvSpPr/>
          <p:nvPr/>
        </p:nvSpPr>
        <p:spPr>
          <a:xfrm>
            <a:off x="3685483" y="5982014"/>
            <a:ext cx="599090" cy="5859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Oval 9">
            <a:extLst>
              <a:ext uri="{FF2B5EF4-FFF2-40B4-BE49-F238E27FC236}">
                <a16:creationId xmlns:a16="http://schemas.microsoft.com/office/drawing/2014/main" id="{2E730326-9094-ACE5-1E81-A7165233DFD9}"/>
              </a:ext>
            </a:extLst>
          </p:cNvPr>
          <p:cNvSpPr/>
          <p:nvPr/>
        </p:nvSpPr>
        <p:spPr>
          <a:xfrm>
            <a:off x="8073552" y="4288479"/>
            <a:ext cx="599090" cy="5859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2" name="Straight Arrow Connector 11">
            <a:extLst>
              <a:ext uri="{FF2B5EF4-FFF2-40B4-BE49-F238E27FC236}">
                <a16:creationId xmlns:a16="http://schemas.microsoft.com/office/drawing/2014/main" id="{8596D8A5-AB53-F437-EEA8-9844128282D4}"/>
              </a:ext>
            </a:extLst>
          </p:cNvPr>
          <p:cNvCxnSpPr>
            <a:cxnSpLocks/>
            <a:stCxn id="5" idx="4"/>
            <a:endCxn id="6" idx="0"/>
          </p:cNvCxnSpPr>
          <p:nvPr/>
        </p:nvCxnSpPr>
        <p:spPr>
          <a:xfrm>
            <a:off x="5606465" y="3252795"/>
            <a:ext cx="425" cy="2112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E88A24EA-7A14-512A-4184-BF957F8B71E8}"/>
              </a:ext>
            </a:extLst>
          </p:cNvPr>
          <p:cNvCxnSpPr>
            <a:stCxn id="6" idx="4"/>
            <a:endCxn id="7" idx="0"/>
          </p:cNvCxnSpPr>
          <p:nvPr/>
        </p:nvCxnSpPr>
        <p:spPr>
          <a:xfrm>
            <a:off x="5575696" y="4049195"/>
            <a:ext cx="424" cy="1377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7C38A1B4-52DF-4BC0-B284-79C00646390C}"/>
              </a:ext>
            </a:extLst>
          </p:cNvPr>
          <p:cNvCxnSpPr>
            <a:stCxn id="7" idx="4"/>
            <a:endCxn id="8" idx="0"/>
          </p:cNvCxnSpPr>
          <p:nvPr/>
        </p:nvCxnSpPr>
        <p:spPr>
          <a:xfrm>
            <a:off x="5576120" y="4772907"/>
            <a:ext cx="0" cy="1218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Elbow Connector 20">
            <a:extLst>
              <a:ext uri="{FF2B5EF4-FFF2-40B4-BE49-F238E27FC236}">
                <a16:creationId xmlns:a16="http://schemas.microsoft.com/office/drawing/2014/main" id="{C48B4206-ED8C-07CB-AA02-30854A3FD127}"/>
              </a:ext>
            </a:extLst>
          </p:cNvPr>
          <p:cNvCxnSpPr>
            <a:cxnSpLocks/>
            <a:stCxn id="8" idx="4"/>
            <a:endCxn id="9" idx="0"/>
          </p:cNvCxnSpPr>
          <p:nvPr/>
        </p:nvCxnSpPr>
        <p:spPr>
          <a:xfrm rot="5400000">
            <a:off x="4529903" y="4935797"/>
            <a:ext cx="501342" cy="159109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5" name="Elbow Connector 24">
            <a:extLst>
              <a:ext uri="{FF2B5EF4-FFF2-40B4-BE49-F238E27FC236}">
                <a16:creationId xmlns:a16="http://schemas.microsoft.com/office/drawing/2014/main" id="{6CB20356-3F1D-80F2-A445-8CAB597A407B}"/>
              </a:ext>
            </a:extLst>
          </p:cNvPr>
          <p:cNvCxnSpPr>
            <a:stCxn id="6" idx="6"/>
            <a:endCxn id="10" idx="0"/>
          </p:cNvCxnSpPr>
          <p:nvPr/>
        </p:nvCxnSpPr>
        <p:spPr>
          <a:xfrm>
            <a:off x="5890413" y="3772581"/>
            <a:ext cx="2482684" cy="51589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9C17518D-2DEC-9DD2-1962-87369CAC8F50}"/>
              </a:ext>
            </a:extLst>
          </p:cNvPr>
          <p:cNvSpPr txBox="1"/>
          <p:nvPr/>
        </p:nvSpPr>
        <p:spPr>
          <a:xfrm>
            <a:off x="3685483" y="5023835"/>
            <a:ext cx="1369542" cy="369332"/>
          </a:xfrm>
          <a:prstGeom prst="rect">
            <a:avLst/>
          </a:prstGeom>
          <a:noFill/>
        </p:spPr>
        <p:txBody>
          <a:bodyPr wrap="none" rtlCol="0">
            <a:spAutoFit/>
          </a:bodyPr>
          <a:lstStyle/>
          <a:p>
            <a:r>
              <a:rPr lang="en-US" dirty="0"/>
              <a:t>Release 2.4</a:t>
            </a:r>
          </a:p>
        </p:txBody>
      </p:sp>
      <p:sp>
        <p:nvSpPr>
          <p:cNvPr id="27" name="TextBox 26">
            <a:extLst>
              <a:ext uri="{FF2B5EF4-FFF2-40B4-BE49-F238E27FC236}">
                <a16:creationId xmlns:a16="http://schemas.microsoft.com/office/drawing/2014/main" id="{7CE72371-F578-B81B-23D7-EFA9489E870B}"/>
              </a:ext>
            </a:extLst>
          </p:cNvPr>
          <p:cNvSpPr txBox="1"/>
          <p:nvPr/>
        </p:nvSpPr>
        <p:spPr>
          <a:xfrm>
            <a:off x="7579565" y="3121650"/>
            <a:ext cx="1369542" cy="369332"/>
          </a:xfrm>
          <a:prstGeom prst="rect">
            <a:avLst/>
          </a:prstGeom>
          <a:noFill/>
        </p:spPr>
        <p:txBody>
          <a:bodyPr wrap="none" rtlCol="0">
            <a:spAutoFit/>
          </a:bodyPr>
          <a:lstStyle/>
          <a:p>
            <a:r>
              <a:rPr lang="en-US" dirty="0"/>
              <a:t>Release 2.3</a:t>
            </a:r>
          </a:p>
        </p:txBody>
      </p:sp>
      <p:sp>
        <p:nvSpPr>
          <p:cNvPr id="3" name="TextBox 2">
            <a:extLst>
              <a:ext uri="{FF2B5EF4-FFF2-40B4-BE49-F238E27FC236}">
                <a16:creationId xmlns:a16="http://schemas.microsoft.com/office/drawing/2014/main" id="{56598127-F317-F7E8-6551-EBF09E4B4092}"/>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117949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2DF0E-E925-4FC0-818C-00388311468A}"/>
              </a:ext>
            </a:extLst>
          </p:cNvPr>
          <p:cNvSpPr>
            <a:spLocks noGrp="1"/>
          </p:cNvSpPr>
          <p:nvPr>
            <p:ph type="title"/>
          </p:nvPr>
        </p:nvSpPr>
        <p:spPr/>
        <p:txBody>
          <a:bodyPr/>
          <a:lstStyle/>
          <a:p>
            <a:r>
              <a:rPr lang="en-US" dirty="0" err="1"/>
              <a:t>Github</a:t>
            </a:r>
            <a:r>
              <a:rPr lang="en-US" dirty="0"/>
              <a:t> flow</a:t>
            </a:r>
          </a:p>
        </p:txBody>
      </p:sp>
      <p:sp>
        <p:nvSpPr>
          <p:cNvPr id="4" name="Oval 3">
            <a:extLst>
              <a:ext uri="{FF2B5EF4-FFF2-40B4-BE49-F238E27FC236}">
                <a16:creationId xmlns:a16="http://schemas.microsoft.com/office/drawing/2014/main" id="{6096C68D-51D9-647B-516B-46533F00D022}"/>
              </a:ext>
            </a:extLst>
          </p:cNvPr>
          <p:cNvSpPr/>
          <p:nvPr/>
        </p:nvSpPr>
        <p:spPr>
          <a:xfrm>
            <a:off x="1950719" y="3361508"/>
            <a:ext cx="653144" cy="6008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DB3AE9C6-D6B6-56A9-9696-B484A6EE0960}"/>
              </a:ext>
            </a:extLst>
          </p:cNvPr>
          <p:cNvSpPr/>
          <p:nvPr/>
        </p:nvSpPr>
        <p:spPr>
          <a:xfrm>
            <a:off x="4219302" y="6000205"/>
            <a:ext cx="653144" cy="6008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 name="Oval 6">
            <a:extLst>
              <a:ext uri="{FF2B5EF4-FFF2-40B4-BE49-F238E27FC236}">
                <a16:creationId xmlns:a16="http://schemas.microsoft.com/office/drawing/2014/main" id="{58F302C3-08E6-9BBD-E780-B3A1B3FED31D}"/>
              </a:ext>
            </a:extLst>
          </p:cNvPr>
          <p:cNvSpPr/>
          <p:nvPr/>
        </p:nvSpPr>
        <p:spPr>
          <a:xfrm>
            <a:off x="6522719" y="5399314"/>
            <a:ext cx="653144" cy="6008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8" name="Oval 7">
            <a:extLst>
              <a:ext uri="{FF2B5EF4-FFF2-40B4-BE49-F238E27FC236}">
                <a16:creationId xmlns:a16="http://schemas.microsoft.com/office/drawing/2014/main" id="{C2AF355E-188C-6221-6877-38342BD941A3}"/>
              </a:ext>
            </a:extLst>
          </p:cNvPr>
          <p:cNvSpPr/>
          <p:nvPr/>
        </p:nvSpPr>
        <p:spPr>
          <a:xfrm>
            <a:off x="4219302" y="4045477"/>
            <a:ext cx="653144" cy="6008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Oval 8">
            <a:extLst>
              <a:ext uri="{FF2B5EF4-FFF2-40B4-BE49-F238E27FC236}">
                <a16:creationId xmlns:a16="http://schemas.microsoft.com/office/drawing/2014/main" id="{E8F1B1A8-51A4-108D-945F-76FB5E203504}"/>
              </a:ext>
            </a:extLst>
          </p:cNvPr>
          <p:cNvSpPr/>
          <p:nvPr/>
        </p:nvSpPr>
        <p:spPr>
          <a:xfrm>
            <a:off x="6522719" y="3361508"/>
            <a:ext cx="653144" cy="6008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3C1E3E18-3FF4-FB04-6075-33F831439D6A}"/>
              </a:ext>
            </a:extLst>
          </p:cNvPr>
          <p:cNvSpPr/>
          <p:nvPr/>
        </p:nvSpPr>
        <p:spPr>
          <a:xfrm>
            <a:off x="4219302" y="2554764"/>
            <a:ext cx="653144" cy="6008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1" name="TextBox 10">
            <a:extLst>
              <a:ext uri="{FF2B5EF4-FFF2-40B4-BE49-F238E27FC236}">
                <a16:creationId xmlns:a16="http://schemas.microsoft.com/office/drawing/2014/main" id="{9D5F31B8-6E74-6647-B878-D9BC830CFD2C}"/>
              </a:ext>
            </a:extLst>
          </p:cNvPr>
          <p:cNvSpPr txBox="1"/>
          <p:nvPr/>
        </p:nvSpPr>
        <p:spPr>
          <a:xfrm>
            <a:off x="4110498" y="2185431"/>
            <a:ext cx="870751" cy="369332"/>
          </a:xfrm>
          <a:prstGeom prst="rect">
            <a:avLst/>
          </a:prstGeom>
          <a:noFill/>
        </p:spPr>
        <p:txBody>
          <a:bodyPr wrap="none" rtlCol="0">
            <a:spAutoFit/>
          </a:bodyPr>
          <a:lstStyle/>
          <a:p>
            <a:r>
              <a:rPr lang="en-US" dirty="0"/>
              <a:t>Master</a:t>
            </a:r>
          </a:p>
        </p:txBody>
      </p:sp>
      <p:cxnSp>
        <p:nvCxnSpPr>
          <p:cNvPr id="13" name="Elbow Connector 12">
            <a:extLst>
              <a:ext uri="{FF2B5EF4-FFF2-40B4-BE49-F238E27FC236}">
                <a16:creationId xmlns:a16="http://schemas.microsoft.com/office/drawing/2014/main" id="{030C3ED8-7A62-8A07-7871-36C9379B0DFB}"/>
              </a:ext>
            </a:extLst>
          </p:cNvPr>
          <p:cNvCxnSpPr>
            <a:cxnSpLocks/>
          </p:cNvCxnSpPr>
          <p:nvPr/>
        </p:nvCxnSpPr>
        <p:spPr>
          <a:xfrm rot="5400000" flipH="1" flipV="1">
            <a:off x="4539524" y="1081858"/>
            <a:ext cx="12700" cy="4572000"/>
          </a:xfrm>
          <a:prstGeom prst="bentConnector3">
            <a:avLst>
              <a:gd name="adj1" fmla="val 1800000"/>
            </a:avLst>
          </a:prstGeom>
          <a:ln>
            <a:solidFill>
              <a:srgbClr val="FFC000"/>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9" name="Elbow Connector 18">
            <a:extLst>
              <a:ext uri="{FF2B5EF4-FFF2-40B4-BE49-F238E27FC236}">
                <a16:creationId xmlns:a16="http://schemas.microsoft.com/office/drawing/2014/main" id="{0946599E-BDA7-F36D-4035-389C62E43BDB}"/>
              </a:ext>
            </a:extLst>
          </p:cNvPr>
          <p:cNvCxnSpPr>
            <a:stCxn id="4" idx="4"/>
            <a:endCxn id="8" idx="0"/>
          </p:cNvCxnSpPr>
          <p:nvPr/>
        </p:nvCxnSpPr>
        <p:spPr>
          <a:xfrm rot="16200000" flipH="1">
            <a:off x="3370043" y="2869646"/>
            <a:ext cx="83078" cy="2268583"/>
          </a:xfrm>
          <a:prstGeom prst="bentConnector3">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2400C476-EE2E-FEFD-0D6C-A5A3CB8CBBE8}"/>
              </a:ext>
            </a:extLst>
          </p:cNvPr>
          <p:cNvCxnSpPr>
            <a:stCxn id="10" idx="4"/>
            <a:endCxn id="8" idx="0"/>
          </p:cNvCxnSpPr>
          <p:nvPr/>
        </p:nvCxnSpPr>
        <p:spPr>
          <a:xfrm>
            <a:off x="4545874" y="3155655"/>
            <a:ext cx="0" cy="889822"/>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9599CEBC-1A87-3376-64B8-A0D7E9B510DB}"/>
              </a:ext>
            </a:extLst>
          </p:cNvPr>
          <p:cNvCxnSpPr>
            <a:stCxn id="9" idx="4"/>
            <a:endCxn id="7" idx="0"/>
          </p:cNvCxnSpPr>
          <p:nvPr/>
        </p:nvCxnSpPr>
        <p:spPr>
          <a:xfrm>
            <a:off x="6849291" y="3962399"/>
            <a:ext cx="0" cy="1436915"/>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A4C09C5C-B8A3-7B64-0369-B8C3A4065E9E}"/>
              </a:ext>
            </a:extLst>
          </p:cNvPr>
          <p:cNvCxnSpPr>
            <a:stCxn id="8" idx="4"/>
            <a:endCxn id="6" idx="0"/>
          </p:cNvCxnSpPr>
          <p:nvPr/>
        </p:nvCxnSpPr>
        <p:spPr>
          <a:xfrm>
            <a:off x="4545874" y="4646368"/>
            <a:ext cx="0" cy="1353837"/>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254440E6-D6F8-0509-8E4B-570635F79693}"/>
              </a:ext>
            </a:extLst>
          </p:cNvPr>
          <p:cNvCxnSpPr>
            <a:stCxn id="7" idx="2"/>
          </p:cNvCxnSpPr>
          <p:nvPr/>
        </p:nvCxnSpPr>
        <p:spPr>
          <a:xfrm flipH="1" flipV="1">
            <a:off x="4545874" y="5699759"/>
            <a:ext cx="1976845" cy="1"/>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C950F653-0B24-D421-B83E-D739F4A16887}"/>
              </a:ext>
            </a:extLst>
          </p:cNvPr>
          <p:cNvSpPr txBox="1"/>
          <p:nvPr/>
        </p:nvSpPr>
        <p:spPr>
          <a:xfrm>
            <a:off x="1236617" y="2477387"/>
            <a:ext cx="1633781" cy="369332"/>
          </a:xfrm>
          <a:prstGeom prst="rect">
            <a:avLst/>
          </a:prstGeom>
          <a:noFill/>
        </p:spPr>
        <p:txBody>
          <a:bodyPr wrap="none" rtlCol="0">
            <a:spAutoFit/>
          </a:bodyPr>
          <a:lstStyle/>
          <a:p>
            <a:r>
              <a:rPr lang="en-US" dirty="0"/>
              <a:t>33-new-colors</a:t>
            </a:r>
          </a:p>
        </p:txBody>
      </p:sp>
      <p:sp>
        <p:nvSpPr>
          <p:cNvPr id="30" name="TextBox 29">
            <a:extLst>
              <a:ext uri="{FF2B5EF4-FFF2-40B4-BE49-F238E27FC236}">
                <a16:creationId xmlns:a16="http://schemas.microsoft.com/office/drawing/2014/main" id="{4892343E-44BB-B999-63BF-A82371894801}"/>
              </a:ext>
            </a:extLst>
          </p:cNvPr>
          <p:cNvSpPr txBox="1"/>
          <p:nvPr/>
        </p:nvSpPr>
        <p:spPr>
          <a:xfrm>
            <a:off x="5886994" y="2515373"/>
            <a:ext cx="2401619" cy="369332"/>
          </a:xfrm>
          <a:prstGeom prst="rect">
            <a:avLst/>
          </a:prstGeom>
          <a:noFill/>
        </p:spPr>
        <p:txBody>
          <a:bodyPr wrap="none" rtlCol="0">
            <a:spAutoFit/>
          </a:bodyPr>
          <a:lstStyle/>
          <a:p>
            <a:r>
              <a:rPr lang="en-US" dirty="0"/>
              <a:t>34-introduce-workers</a:t>
            </a:r>
          </a:p>
        </p:txBody>
      </p:sp>
      <p:sp>
        <p:nvSpPr>
          <p:cNvPr id="3" name="TextBox 2">
            <a:extLst>
              <a:ext uri="{FF2B5EF4-FFF2-40B4-BE49-F238E27FC236}">
                <a16:creationId xmlns:a16="http://schemas.microsoft.com/office/drawing/2014/main" id="{A4532286-3E30-606C-8BD0-55B870F2148F}"/>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
        <p:nvSpPr>
          <p:cNvPr id="12" name="TextBox 11">
            <a:extLst>
              <a:ext uri="{FF2B5EF4-FFF2-40B4-BE49-F238E27FC236}">
                <a16:creationId xmlns:a16="http://schemas.microsoft.com/office/drawing/2014/main" id="{96072F73-FF90-D04E-4213-6EDEB0662021}"/>
              </a:ext>
            </a:extLst>
          </p:cNvPr>
          <p:cNvSpPr txBox="1"/>
          <p:nvPr/>
        </p:nvSpPr>
        <p:spPr>
          <a:xfrm>
            <a:off x="8180778" y="2981405"/>
            <a:ext cx="3866606" cy="3416320"/>
          </a:xfrm>
          <a:prstGeom prst="rect">
            <a:avLst/>
          </a:prstGeom>
          <a:noFill/>
        </p:spPr>
        <p:txBody>
          <a:bodyPr wrap="square">
            <a:spAutoFit/>
          </a:bodyPr>
          <a:lstStyle/>
          <a:p>
            <a:r>
              <a:rPr lang="en-US" dirty="0"/>
              <a:t>The main difference between the GitHub and GitLab flows is the flexibility of the latter. It provides blueprints for a number of different scenarios, each with slight differences in environment setup to cater to your project's needs. GitLab also avoids recommending the master for use in deployments, which can reduce the risk of bugs and ill effects being deployed.</a:t>
            </a:r>
          </a:p>
        </p:txBody>
      </p:sp>
    </p:spTree>
    <p:extLst>
      <p:ext uri="{BB962C8B-B14F-4D97-AF65-F5344CB8AC3E}">
        <p14:creationId xmlns:p14="http://schemas.microsoft.com/office/powerpoint/2010/main" val="2504208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5BFF-FD5E-9349-8CD2-0EA9242A3B19}"/>
              </a:ext>
            </a:extLst>
          </p:cNvPr>
          <p:cNvSpPr>
            <a:spLocks noGrp="1"/>
          </p:cNvSpPr>
          <p:nvPr>
            <p:ph type="title"/>
          </p:nvPr>
        </p:nvSpPr>
        <p:spPr/>
        <p:txBody>
          <a:bodyPr/>
          <a:lstStyle/>
          <a:p>
            <a:r>
              <a:rPr lang="en-US" dirty="0"/>
              <a:t>Step 3 – Fill out information	</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AE707E19-B035-1771-4086-6ED740FB8F1F}"/>
              </a:ext>
            </a:extLst>
          </p:cNvPr>
          <p:cNvPicPr>
            <a:picLocks noGrp="1" noChangeAspect="1"/>
          </p:cNvPicPr>
          <p:nvPr>
            <p:ph idx="1"/>
          </p:nvPr>
        </p:nvPicPr>
        <p:blipFill>
          <a:blip r:embed="rId2"/>
          <a:stretch>
            <a:fillRect/>
          </a:stretch>
        </p:blipFill>
        <p:spPr>
          <a:xfrm>
            <a:off x="680321" y="2336800"/>
            <a:ext cx="10107544" cy="4403102"/>
          </a:xfrm>
        </p:spPr>
      </p:pic>
      <p:sp>
        <p:nvSpPr>
          <p:cNvPr id="3" name="TextBox 2">
            <a:extLst>
              <a:ext uri="{FF2B5EF4-FFF2-40B4-BE49-F238E27FC236}">
                <a16:creationId xmlns:a16="http://schemas.microsoft.com/office/drawing/2014/main" id="{62419386-E14B-0A20-CAFD-C70D87CF7186}"/>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4207388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13EF-6046-D3E3-90AD-7F911DC998AA}"/>
              </a:ext>
            </a:extLst>
          </p:cNvPr>
          <p:cNvSpPr>
            <a:spLocks noGrp="1"/>
          </p:cNvSpPr>
          <p:nvPr>
            <p:ph type="title"/>
          </p:nvPr>
        </p:nvSpPr>
        <p:spPr/>
        <p:txBody>
          <a:bodyPr/>
          <a:lstStyle/>
          <a:p>
            <a:r>
              <a:rPr lang="en-US" dirty="0" err="1"/>
              <a:t>Github</a:t>
            </a:r>
            <a:r>
              <a:rPr lang="en-US" dirty="0"/>
              <a:t> flow</a:t>
            </a:r>
          </a:p>
        </p:txBody>
      </p:sp>
      <p:sp>
        <p:nvSpPr>
          <p:cNvPr id="3" name="Content Placeholder 2">
            <a:extLst>
              <a:ext uri="{FF2B5EF4-FFF2-40B4-BE49-F238E27FC236}">
                <a16:creationId xmlns:a16="http://schemas.microsoft.com/office/drawing/2014/main" id="{D6E2C969-68EA-BE41-3D7D-FDFAE094009E}"/>
              </a:ext>
            </a:extLst>
          </p:cNvPr>
          <p:cNvSpPr>
            <a:spLocks noGrp="1"/>
          </p:cNvSpPr>
          <p:nvPr>
            <p:ph idx="1"/>
          </p:nvPr>
        </p:nvSpPr>
        <p:spPr/>
        <p:txBody>
          <a:bodyPr/>
          <a:lstStyle/>
          <a:p>
            <a:r>
              <a:rPr lang="en-US" dirty="0"/>
              <a:t>Gitlab is more flexible that </a:t>
            </a:r>
            <a:r>
              <a:rPr lang="en-US" dirty="0" err="1"/>
              <a:t>github</a:t>
            </a:r>
            <a:r>
              <a:rPr lang="en-US" dirty="0"/>
              <a:t>.</a:t>
            </a:r>
          </a:p>
          <a:p>
            <a:r>
              <a:rPr lang="en-US" dirty="0"/>
              <a:t>Gitlab recommends not using master for deployments which reduce the risk of bugs.</a:t>
            </a:r>
          </a:p>
        </p:txBody>
      </p:sp>
      <p:sp>
        <p:nvSpPr>
          <p:cNvPr id="4" name="TextBox 3">
            <a:extLst>
              <a:ext uri="{FF2B5EF4-FFF2-40B4-BE49-F238E27FC236}">
                <a16:creationId xmlns:a16="http://schemas.microsoft.com/office/drawing/2014/main" id="{A0ADFB8C-2A69-2C2E-BA75-AA50EB9A84DE}"/>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670299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E21D-6946-8B50-D5AE-F43A267C34DA}"/>
              </a:ext>
            </a:extLst>
          </p:cNvPr>
          <p:cNvSpPr>
            <a:spLocks noGrp="1"/>
          </p:cNvSpPr>
          <p:nvPr>
            <p:ph type="title"/>
          </p:nvPr>
        </p:nvSpPr>
        <p:spPr/>
        <p:txBody>
          <a:bodyPr/>
          <a:lstStyle/>
          <a:p>
            <a:r>
              <a:rPr lang="en-US" dirty="0"/>
              <a:t>Gitlab features</a:t>
            </a:r>
          </a:p>
        </p:txBody>
      </p:sp>
      <p:sp>
        <p:nvSpPr>
          <p:cNvPr id="3" name="Content Placeholder 2">
            <a:extLst>
              <a:ext uri="{FF2B5EF4-FFF2-40B4-BE49-F238E27FC236}">
                <a16:creationId xmlns:a16="http://schemas.microsoft.com/office/drawing/2014/main" id="{3A971B66-6B86-D737-465E-0223AD5D97E2}"/>
              </a:ext>
            </a:extLst>
          </p:cNvPr>
          <p:cNvSpPr>
            <a:spLocks noGrp="1"/>
          </p:cNvSpPr>
          <p:nvPr>
            <p:ph idx="1"/>
          </p:nvPr>
        </p:nvSpPr>
        <p:spPr/>
        <p:txBody>
          <a:bodyPr/>
          <a:lstStyle/>
          <a:p>
            <a:r>
              <a:rPr lang="en-US" dirty="0"/>
              <a:t>How to create a project in GitLab</a:t>
            </a:r>
          </a:p>
          <a:p>
            <a:r>
              <a:rPr lang="en-US" dirty="0"/>
              <a:t>How to handle issues in Gitlab</a:t>
            </a:r>
          </a:p>
          <a:p>
            <a:r>
              <a:rPr lang="en-US" dirty="0"/>
              <a:t>How to handle merge requests in Gitlab</a:t>
            </a:r>
          </a:p>
        </p:txBody>
      </p:sp>
      <p:sp>
        <p:nvSpPr>
          <p:cNvPr id="4" name="TextBox 3">
            <a:extLst>
              <a:ext uri="{FF2B5EF4-FFF2-40B4-BE49-F238E27FC236}">
                <a16:creationId xmlns:a16="http://schemas.microsoft.com/office/drawing/2014/main" id="{9D966E38-5FC8-6BA1-C5FA-52BBCB9853EA}"/>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990081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A4F3-837D-2481-E19F-DB0DA8C3AD57}"/>
              </a:ext>
            </a:extLst>
          </p:cNvPr>
          <p:cNvSpPr>
            <a:spLocks noGrp="1"/>
          </p:cNvSpPr>
          <p:nvPr>
            <p:ph type="title"/>
          </p:nvPr>
        </p:nvSpPr>
        <p:spPr/>
        <p:txBody>
          <a:bodyPr/>
          <a:lstStyle/>
          <a:p>
            <a:r>
              <a:rPr lang="en-US" dirty="0"/>
              <a:t>Creating Projects</a:t>
            </a:r>
          </a:p>
        </p:txBody>
      </p:sp>
      <p:sp>
        <p:nvSpPr>
          <p:cNvPr id="3" name="Content Placeholder 2">
            <a:extLst>
              <a:ext uri="{FF2B5EF4-FFF2-40B4-BE49-F238E27FC236}">
                <a16:creationId xmlns:a16="http://schemas.microsoft.com/office/drawing/2014/main" id="{CE3926CC-8BAD-F990-4DA1-D0AD549AA688}"/>
              </a:ext>
            </a:extLst>
          </p:cNvPr>
          <p:cNvSpPr>
            <a:spLocks noGrp="1"/>
          </p:cNvSpPr>
          <p:nvPr>
            <p:ph idx="1"/>
          </p:nvPr>
        </p:nvSpPr>
        <p:spPr/>
        <p:txBody>
          <a:bodyPr/>
          <a:lstStyle/>
          <a:p>
            <a:pPr marL="457200" indent="-457200">
              <a:buAutoNum type="arabicPeriod"/>
            </a:pPr>
            <a:r>
              <a:rPr lang="en-US" dirty="0"/>
              <a:t>Go to the Gitlab URL.</a:t>
            </a:r>
          </a:p>
          <a:p>
            <a:pPr marL="457200" indent="-457200">
              <a:buFont typeface="Arial" panose="020B0604020202020204" pitchFamily="34" charset="0"/>
              <a:buAutoNum type="arabicPeriod"/>
            </a:pPr>
            <a:r>
              <a:rPr lang="en-US" dirty="0"/>
              <a:t>Click the plus symbol (+) menu at the top right.</a:t>
            </a:r>
          </a:p>
          <a:p>
            <a:pPr marL="457200" indent="-457200">
              <a:buAutoNum type="arabicPeriod"/>
            </a:pPr>
            <a:r>
              <a:rPr lang="en-US" dirty="0"/>
              <a:t>Select New Project.</a:t>
            </a:r>
          </a:p>
          <a:p>
            <a:pPr marL="457200" indent="-457200">
              <a:buAutoNum type="arabicPeriod"/>
            </a:pPr>
            <a:r>
              <a:rPr lang="en-US" dirty="0"/>
              <a:t>On the Screen fill out the details of your new project.</a:t>
            </a:r>
          </a:p>
          <a:p>
            <a:pPr marL="457200" indent="-457200">
              <a:buAutoNum type="arabicPeriod"/>
            </a:pPr>
            <a:r>
              <a:rPr lang="en-US" dirty="0"/>
              <a:t>Click Create Project</a:t>
            </a:r>
          </a:p>
          <a:p>
            <a:pPr marL="0" indent="0">
              <a:buNone/>
            </a:pPr>
            <a:endParaRPr lang="en-US" dirty="0"/>
          </a:p>
        </p:txBody>
      </p:sp>
      <p:sp>
        <p:nvSpPr>
          <p:cNvPr id="4" name="TextBox 3">
            <a:extLst>
              <a:ext uri="{FF2B5EF4-FFF2-40B4-BE49-F238E27FC236}">
                <a16:creationId xmlns:a16="http://schemas.microsoft.com/office/drawing/2014/main" id="{F452D791-EC8D-2593-9AF8-94B7D8DB6E63}"/>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569227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BF14D-DE26-C792-81C0-1F3002982031}"/>
              </a:ext>
            </a:extLst>
          </p:cNvPr>
          <p:cNvSpPr>
            <a:spLocks noGrp="1"/>
          </p:cNvSpPr>
          <p:nvPr>
            <p:ph type="title"/>
          </p:nvPr>
        </p:nvSpPr>
        <p:spPr/>
        <p:txBody>
          <a:bodyPr>
            <a:normAutofit/>
          </a:bodyPr>
          <a:lstStyle/>
          <a:p>
            <a:r>
              <a:rPr lang="en-US" dirty="0"/>
              <a:t>Create Projects Click the plus symbol (+) menu at the top Left.</a:t>
            </a:r>
          </a:p>
        </p:txBody>
      </p:sp>
      <p:sp>
        <p:nvSpPr>
          <p:cNvPr id="3" name="TextBox 2">
            <a:extLst>
              <a:ext uri="{FF2B5EF4-FFF2-40B4-BE49-F238E27FC236}">
                <a16:creationId xmlns:a16="http://schemas.microsoft.com/office/drawing/2014/main" id="{EAC1F06C-BC52-3E9C-482F-350BD87BF49B}"/>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pic>
        <p:nvPicPr>
          <p:cNvPr id="8" name="Content Placeholder 7" descr="A screenshot of a computer&#10;&#10;Description automatically generated">
            <a:extLst>
              <a:ext uri="{FF2B5EF4-FFF2-40B4-BE49-F238E27FC236}">
                <a16:creationId xmlns:a16="http://schemas.microsoft.com/office/drawing/2014/main" id="{8421E079-4379-C2B4-7F5B-92CB24DB5B88}"/>
              </a:ext>
            </a:extLst>
          </p:cNvPr>
          <p:cNvPicPr>
            <a:picLocks noGrp="1" noChangeAspect="1"/>
          </p:cNvPicPr>
          <p:nvPr>
            <p:ph idx="1"/>
          </p:nvPr>
        </p:nvPicPr>
        <p:blipFill>
          <a:blip r:embed="rId2"/>
          <a:stretch>
            <a:fillRect/>
          </a:stretch>
        </p:blipFill>
        <p:spPr>
          <a:xfrm>
            <a:off x="93519" y="2141541"/>
            <a:ext cx="5132965" cy="2788776"/>
          </a:xfrm>
        </p:spPr>
      </p:pic>
      <p:pic>
        <p:nvPicPr>
          <p:cNvPr id="10" name="Picture 9" descr="A screenshot of a computer&#10;&#10;Description automatically generated">
            <a:extLst>
              <a:ext uri="{FF2B5EF4-FFF2-40B4-BE49-F238E27FC236}">
                <a16:creationId xmlns:a16="http://schemas.microsoft.com/office/drawing/2014/main" id="{F7977CD6-C58B-2973-19DE-9EDE0CB69166}"/>
              </a:ext>
            </a:extLst>
          </p:cNvPr>
          <p:cNvPicPr>
            <a:picLocks noChangeAspect="1"/>
          </p:cNvPicPr>
          <p:nvPr/>
        </p:nvPicPr>
        <p:blipFill>
          <a:blip r:embed="rId3"/>
          <a:stretch>
            <a:fillRect/>
          </a:stretch>
        </p:blipFill>
        <p:spPr>
          <a:xfrm>
            <a:off x="5421178" y="2162323"/>
            <a:ext cx="6677303" cy="3795306"/>
          </a:xfrm>
          <a:prstGeom prst="rect">
            <a:avLst/>
          </a:prstGeom>
        </p:spPr>
      </p:pic>
    </p:spTree>
    <p:extLst>
      <p:ext uri="{BB962C8B-B14F-4D97-AF65-F5344CB8AC3E}">
        <p14:creationId xmlns:p14="http://schemas.microsoft.com/office/powerpoint/2010/main" val="1542769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F196-94EB-0F9C-D9BE-86C308BC015B}"/>
              </a:ext>
            </a:extLst>
          </p:cNvPr>
          <p:cNvSpPr>
            <a:spLocks noGrp="1"/>
          </p:cNvSpPr>
          <p:nvPr>
            <p:ph type="title"/>
          </p:nvPr>
        </p:nvSpPr>
        <p:spPr/>
        <p:txBody>
          <a:bodyPr/>
          <a:lstStyle/>
          <a:p>
            <a:r>
              <a:rPr lang="en-US" dirty="0"/>
              <a:t>Select New Project.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8E35BE05-60D3-83BB-B8B4-BBE0902CD736}"/>
              </a:ext>
            </a:extLst>
          </p:cNvPr>
          <p:cNvPicPr>
            <a:picLocks noGrp="1" noChangeAspect="1"/>
          </p:cNvPicPr>
          <p:nvPr>
            <p:ph idx="1"/>
          </p:nvPr>
        </p:nvPicPr>
        <p:blipFill>
          <a:blip r:embed="rId2"/>
          <a:stretch>
            <a:fillRect/>
          </a:stretch>
        </p:blipFill>
        <p:spPr>
          <a:xfrm>
            <a:off x="1381184" y="2336800"/>
            <a:ext cx="8213607" cy="3598863"/>
          </a:xfrm>
        </p:spPr>
      </p:pic>
      <p:sp>
        <p:nvSpPr>
          <p:cNvPr id="3" name="TextBox 2">
            <a:extLst>
              <a:ext uri="{FF2B5EF4-FFF2-40B4-BE49-F238E27FC236}">
                <a16:creationId xmlns:a16="http://schemas.microsoft.com/office/drawing/2014/main" id="{6DC0285C-668F-9F6E-AB55-27FD1034AC81}"/>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586598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D295-3473-8F10-6150-241C19B5DDD7}"/>
              </a:ext>
            </a:extLst>
          </p:cNvPr>
          <p:cNvSpPr>
            <a:spLocks noGrp="1"/>
          </p:cNvSpPr>
          <p:nvPr>
            <p:ph type="title"/>
          </p:nvPr>
        </p:nvSpPr>
        <p:spPr/>
        <p:txBody>
          <a:bodyPr/>
          <a:lstStyle/>
          <a:p>
            <a:r>
              <a:rPr lang="en-US" dirty="0"/>
              <a:t>Fill out details and Click create project</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E51BEF94-A2C8-1F29-CA9F-E09CFE5F3A3B}"/>
              </a:ext>
            </a:extLst>
          </p:cNvPr>
          <p:cNvPicPr>
            <a:picLocks noGrp="1" noChangeAspect="1"/>
          </p:cNvPicPr>
          <p:nvPr>
            <p:ph idx="1"/>
          </p:nvPr>
        </p:nvPicPr>
        <p:blipFill>
          <a:blip r:embed="rId2"/>
          <a:stretch>
            <a:fillRect/>
          </a:stretch>
        </p:blipFill>
        <p:spPr>
          <a:xfrm>
            <a:off x="1601051" y="2026226"/>
            <a:ext cx="4838296" cy="2531343"/>
          </a:xfrm>
        </p:spPr>
      </p:pic>
      <p:pic>
        <p:nvPicPr>
          <p:cNvPr id="7" name="Picture 6" descr="A screenshot of a computer&#10;&#10;Description automatically generated with low confidence">
            <a:extLst>
              <a:ext uri="{FF2B5EF4-FFF2-40B4-BE49-F238E27FC236}">
                <a16:creationId xmlns:a16="http://schemas.microsoft.com/office/drawing/2014/main" id="{82D2AD85-EC64-452D-F312-C02B8762FA01}"/>
              </a:ext>
            </a:extLst>
          </p:cNvPr>
          <p:cNvPicPr>
            <a:picLocks noChangeAspect="1"/>
          </p:cNvPicPr>
          <p:nvPr/>
        </p:nvPicPr>
        <p:blipFill>
          <a:blip r:embed="rId3"/>
          <a:stretch>
            <a:fillRect/>
          </a:stretch>
        </p:blipFill>
        <p:spPr>
          <a:xfrm>
            <a:off x="1601051" y="4649621"/>
            <a:ext cx="4838296" cy="2024278"/>
          </a:xfrm>
          <a:prstGeom prst="rect">
            <a:avLst/>
          </a:prstGeom>
        </p:spPr>
      </p:pic>
      <p:sp>
        <p:nvSpPr>
          <p:cNvPr id="3" name="TextBox 2">
            <a:extLst>
              <a:ext uri="{FF2B5EF4-FFF2-40B4-BE49-F238E27FC236}">
                <a16:creationId xmlns:a16="http://schemas.microsoft.com/office/drawing/2014/main" id="{5D826F82-64FB-75AD-308D-AABB7327E6CC}"/>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071114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FDFA-3638-1022-5D48-1EDBCCFB76E6}"/>
              </a:ext>
            </a:extLst>
          </p:cNvPr>
          <p:cNvSpPr>
            <a:spLocks noGrp="1"/>
          </p:cNvSpPr>
          <p:nvPr>
            <p:ph type="title"/>
          </p:nvPr>
        </p:nvSpPr>
        <p:spPr/>
        <p:txBody>
          <a:bodyPr/>
          <a:lstStyle/>
          <a:p>
            <a:r>
              <a:rPr lang="en-US" dirty="0"/>
              <a:t>Project details that are important </a:t>
            </a:r>
          </a:p>
        </p:txBody>
      </p:sp>
      <p:sp>
        <p:nvSpPr>
          <p:cNvPr id="3" name="Content Placeholder 2">
            <a:extLst>
              <a:ext uri="{FF2B5EF4-FFF2-40B4-BE49-F238E27FC236}">
                <a16:creationId xmlns:a16="http://schemas.microsoft.com/office/drawing/2014/main" id="{CD1C4A9D-B46D-C290-E56C-ED00AADCBF57}"/>
              </a:ext>
            </a:extLst>
          </p:cNvPr>
          <p:cNvSpPr>
            <a:spLocks noGrp="1"/>
          </p:cNvSpPr>
          <p:nvPr>
            <p:ph idx="1"/>
          </p:nvPr>
        </p:nvSpPr>
        <p:spPr/>
        <p:txBody>
          <a:bodyPr/>
          <a:lstStyle/>
          <a:p>
            <a:r>
              <a:rPr lang="en-US" dirty="0"/>
              <a:t>Project name should be descriptive and memorable</a:t>
            </a:r>
          </a:p>
          <a:p>
            <a:r>
              <a:rPr lang="en-US" dirty="0"/>
              <a:t>Description should explain what the project does.</a:t>
            </a:r>
          </a:p>
          <a:p>
            <a:r>
              <a:rPr lang="en-US" dirty="0"/>
              <a:t>Visibility Level should be limited to who should be able to see it and update it, … etc.</a:t>
            </a:r>
          </a:p>
        </p:txBody>
      </p:sp>
      <p:sp>
        <p:nvSpPr>
          <p:cNvPr id="4" name="TextBox 3">
            <a:extLst>
              <a:ext uri="{FF2B5EF4-FFF2-40B4-BE49-F238E27FC236}">
                <a16:creationId xmlns:a16="http://schemas.microsoft.com/office/drawing/2014/main" id="{E3459520-9713-9C71-5DFA-E3EAA7B765EE}"/>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181483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7C0A2-CE4C-5271-EEEF-3AA43E50D2FC}"/>
              </a:ext>
            </a:extLst>
          </p:cNvPr>
          <p:cNvSpPr>
            <a:spLocks noGrp="1"/>
          </p:cNvSpPr>
          <p:nvPr>
            <p:ph type="title"/>
          </p:nvPr>
        </p:nvSpPr>
        <p:spPr/>
        <p:txBody>
          <a:bodyPr/>
          <a:lstStyle/>
          <a:p>
            <a:r>
              <a:rPr lang="en-US" dirty="0"/>
              <a:t>Project Visibility</a:t>
            </a:r>
          </a:p>
        </p:txBody>
      </p:sp>
      <p:pic>
        <p:nvPicPr>
          <p:cNvPr id="5" name="Content Placeholder 4" descr="A screenshot of a project&#10;&#10;Description automatically generated">
            <a:extLst>
              <a:ext uri="{FF2B5EF4-FFF2-40B4-BE49-F238E27FC236}">
                <a16:creationId xmlns:a16="http://schemas.microsoft.com/office/drawing/2014/main" id="{8B6ABE41-06E8-4E8D-B73A-A94160538A53}"/>
              </a:ext>
            </a:extLst>
          </p:cNvPr>
          <p:cNvPicPr>
            <a:picLocks noGrp="1" noChangeAspect="1"/>
          </p:cNvPicPr>
          <p:nvPr>
            <p:ph idx="1"/>
          </p:nvPr>
        </p:nvPicPr>
        <p:blipFill>
          <a:blip r:embed="rId2"/>
          <a:stretch>
            <a:fillRect/>
          </a:stretch>
        </p:blipFill>
        <p:spPr>
          <a:xfrm>
            <a:off x="1070263" y="2101338"/>
            <a:ext cx="9299863" cy="4673747"/>
          </a:xfrm>
        </p:spPr>
      </p:pic>
      <p:sp>
        <p:nvSpPr>
          <p:cNvPr id="3" name="TextBox 2">
            <a:extLst>
              <a:ext uri="{FF2B5EF4-FFF2-40B4-BE49-F238E27FC236}">
                <a16:creationId xmlns:a16="http://schemas.microsoft.com/office/drawing/2014/main" id="{4C75AE97-950B-49BE-C610-26EC678CDC6F}"/>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960529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5F1C8-B6F4-B55F-57EC-02ECF61E25A2}"/>
              </a:ext>
            </a:extLst>
          </p:cNvPr>
          <p:cNvSpPr>
            <a:spLocks noGrp="1"/>
          </p:cNvSpPr>
          <p:nvPr>
            <p:ph type="title"/>
          </p:nvPr>
        </p:nvSpPr>
        <p:spPr/>
        <p:txBody>
          <a:bodyPr/>
          <a:lstStyle/>
          <a:p>
            <a:r>
              <a:rPr lang="en-US" dirty="0"/>
              <a:t>Creating an SSH Key</a:t>
            </a:r>
          </a:p>
        </p:txBody>
      </p:sp>
      <p:sp>
        <p:nvSpPr>
          <p:cNvPr id="3" name="Content Placeholder 2">
            <a:extLst>
              <a:ext uri="{FF2B5EF4-FFF2-40B4-BE49-F238E27FC236}">
                <a16:creationId xmlns:a16="http://schemas.microsoft.com/office/drawing/2014/main" id="{DF2E44FA-3FEA-DA66-1AE4-666C4A1B4E0B}"/>
              </a:ext>
            </a:extLst>
          </p:cNvPr>
          <p:cNvSpPr>
            <a:spLocks noGrp="1"/>
          </p:cNvSpPr>
          <p:nvPr>
            <p:ph idx="1"/>
          </p:nvPr>
        </p:nvSpPr>
        <p:spPr/>
        <p:txBody>
          <a:bodyPr/>
          <a:lstStyle/>
          <a:p>
            <a:pPr marL="457200" indent="-457200">
              <a:buAutoNum type="arabicPeriod"/>
            </a:pPr>
            <a:r>
              <a:rPr lang="en-US" dirty="0"/>
              <a:t>Click the profile icon in the top-right corner</a:t>
            </a:r>
          </a:p>
          <a:p>
            <a:pPr marL="457200" indent="-457200">
              <a:buAutoNum type="arabicPeriod"/>
            </a:pPr>
            <a:r>
              <a:rPr lang="en-US" dirty="0"/>
              <a:t>Click the settings link</a:t>
            </a:r>
          </a:p>
          <a:p>
            <a:pPr marL="457200" indent="-457200">
              <a:buAutoNum type="arabicPeriod"/>
            </a:pPr>
            <a:r>
              <a:rPr lang="en-US" dirty="0"/>
              <a:t>Select SSH keys from the left-hand side of the menu</a:t>
            </a:r>
          </a:p>
          <a:p>
            <a:pPr marL="457200" indent="-457200">
              <a:buAutoNum type="arabicPeriod"/>
            </a:pPr>
            <a:r>
              <a:rPr lang="en-US" dirty="0"/>
              <a:t>Paste your SSH key into the key section</a:t>
            </a:r>
          </a:p>
          <a:p>
            <a:pPr marL="457200" indent="-457200">
              <a:buAutoNum type="arabicPeriod"/>
            </a:pPr>
            <a:r>
              <a:rPr lang="en-US" dirty="0"/>
              <a:t>Give you SSH key an informative and recognizable name</a:t>
            </a:r>
          </a:p>
          <a:p>
            <a:pPr marL="457200" indent="-457200">
              <a:buAutoNum type="arabicPeriod"/>
            </a:pPr>
            <a:r>
              <a:rPr lang="en-US" dirty="0"/>
              <a:t>Click Add Key</a:t>
            </a:r>
          </a:p>
        </p:txBody>
      </p:sp>
      <p:sp>
        <p:nvSpPr>
          <p:cNvPr id="4" name="TextBox 3">
            <a:extLst>
              <a:ext uri="{FF2B5EF4-FFF2-40B4-BE49-F238E27FC236}">
                <a16:creationId xmlns:a16="http://schemas.microsoft.com/office/drawing/2014/main" id="{7F8E3DFB-CF88-8B2F-BFAE-0F77E5682FB8}"/>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894994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B692-7677-CB81-6214-19519D292681}"/>
              </a:ext>
            </a:extLst>
          </p:cNvPr>
          <p:cNvSpPr>
            <a:spLocks noGrp="1"/>
          </p:cNvSpPr>
          <p:nvPr>
            <p:ph type="title"/>
          </p:nvPr>
        </p:nvSpPr>
        <p:spPr/>
        <p:txBody>
          <a:bodyPr/>
          <a:lstStyle/>
          <a:p>
            <a:r>
              <a:rPr lang="en-US" dirty="0"/>
              <a:t>Committing to a project</a:t>
            </a:r>
          </a:p>
        </p:txBody>
      </p:sp>
      <p:sp>
        <p:nvSpPr>
          <p:cNvPr id="3" name="Content Placeholder 2">
            <a:extLst>
              <a:ext uri="{FF2B5EF4-FFF2-40B4-BE49-F238E27FC236}">
                <a16:creationId xmlns:a16="http://schemas.microsoft.com/office/drawing/2014/main" id="{00836BAF-1F33-CE9B-0643-95C83D1FED35}"/>
              </a:ext>
            </a:extLst>
          </p:cNvPr>
          <p:cNvSpPr>
            <a:spLocks noGrp="1"/>
          </p:cNvSpPr>
          <p:nvPr>
            <p:ph idx="1"/>
          </p:nvPr>
        </p:nvSpPr>
        <p:spPr/>
        <p:txBody>
          <a:bodyPr/>
          <a:lstStyle/>
          <a:p>
            <a:pPr marL="0" indent="0">
              <a:buNone/>
            </a:pPr>
            <a:r>
              <a:rPr lang="en-US" dirty="0"/>
              <a:t>git config –-global </a:t>
            </a:r>
            <a:r>
              <a:rPr lang="en-US" dirty="0" err="1"/>
              <a:t>user.name</a:t>
            </a:r>
            <a:r>
              <a:rPr lang="en-US" dirty="0"/>
              <a:t> “Biff Johnson”</a:t>
            </a:r>
          </a:p>
          <a:p>
            <a:pPr marL="0" indent="0">
              <a:buNone/>
            </a:pPr>
            <a:r>
              <a:rPr lang="en-US" dirty="0"/>
              <a:t>git config –global </a:t>
            </a:r>
            <a:r>
              <a:rPr lang="en-US" dirty="0" err="1"/>
              <a:t>user.email</a:t>
            </a:r>
            <a:r>
              <a:rPr lang="en-US" dirty="0"/>
              <a:t> “</a:t>
            </a:r>
            <a:r>
              <a:rPr lang="en-US" dirty="0" err="1"/>
              <a:t>Biff.johnson@world.com</a:t>
            </a:r>
            <a:r>
              <a:rPr lang="en-US" dirty="0"/>
              <a:t>”</a:t>
            </a:r>
          </a:p>
        </p:txBody>
      </p:sp>
      <p:sp>
        <p:nvSpPr>
          <p:cNvPr id="4" name="TextBox 3">
            <a:extLst>
              <a:ext uri="{FF2B5EF4-FFF2-40B4-BE49-F238E27FC236}">
                <a16:creationId xmlns:a16="http://schemas.microsoft.com/office/drawing/2014/main" id="{DF8987AA-5868-0E1F-3883-C1EC97923C8F}"/>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5765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03795-D582-BA4A-B314-99DECFE9BDC8}"/>
              </a:ext>
            </a:extLst>
          </p:cNvPr>
          <p:cNvSpPr>
            <a:spLocks noGrp="1"/>
          </p:cNvSpPr>
          <p:nvPr>
            <p:ph type="title"/>
          </p:nvPr>
        </p:nvSpPr>
        <p:spPr/>
        <p:txBody>
          <a:bodyPr>
            <a:normAutofit/>
          </a:bodyPr>
          <a:lstStyle/>
          <a:p>
            <a:r>
              <a:rPr lang="en-US" dirty="0"/>
              <a:t>Using Gitlab</a:t>
            </a:r>
          </a:p>
        </p:txBody>
      </p:sp>
      <p:sp>
        <p:nvSpPr>
          <p:cNvPr id="5" name="Rectangle 4">
            <a:extLst>
              <a:ext uri="{FF2B5EF4-FFF2-40B4-BE49-F238E27FC236}">
                <a16:creationId xmlns:a16="http://schemas.microsoft.com/office/drawing/2014/main" id="{020647F6-98AB-F946-86FD-94C9A3E2CC26}"/>
              </a:ext>
            </a:extLst>
          </p:cNvPr>
          <p:cNvSpPr/>
          <p:nvPr/>
        </p:nvSpPr>
        <p:spPr>
          <a:xfrm>
            <a:off x="5379297" y="3244334"/>
            <a:ext cx="1433406" cy="369332"/>
          </a:xfrm>
          <a:prstGeom prst="rect">
            <a:avLst/>
          </a:prstGeom>
        </p:spPr>
        <p:txBody>
          <a:bodyPr wrap="none">
            <a:spAutoFit/>
          </a:bodyPr>
          <a:lstStyle/>
          <a:p>
            <a:r>
              <a:rPr lang="en-US" dirty="0"/>
              <a:t>Using Gitlab</a:t>
            </a:r>
          </a:p>
        </p:txBody>
      </p:sp>
      <p:sp>
        <p:nvSpPr>
          <p:cNvPr id="3" name="TextBox 2">
            <a:extLst>
              <a:ext uri="{FF2B5EF4-FFF2-40B4-BE49-F238E27FC236}">
                <a16:creationId xmlns:a16="http://schemas.microsoft.com/office/drawing/2014/main" id="{21FC098E-A62C-2624-D171-A0EA292184E9}"/>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pic>
        <p:nvPicPr>
          <p:cNvPr id="9" name="Content Placeholder 8" descr="A screenshot of a computer&#10;&#10;Description automatically generated">
            <a:extLst>
              <a:ext uri="{FF2B5EF4-FFF2-40B4-BE49-F238E27FC236}">
                <a16:creationId xmlns:a16="http://schemas.microsoft.com/office/drawing/2014/main" id="{03C8ABEE-F62F-3E40-E601-F6D776F6A348}"/>
              </a:ext>
            </a:extLst>
          </p:cNvPr>
          <p:cNvPicPr>
            <a:picLocks noGrp="1" noChangeAspect="1"/>
          </p:cNvPicPr>
          <p:nvPr>
            <p:ph idx="1"/>
          </p:nvPr>
        </p:nvPicPr>
        <p:blipFill>
          <a:blip r:embed="rId2"/>
          <a:stretch>
            <a:fillRect/>
          </a:stretch>
        </p:blipFill>
        <p:spPr>
          <a:xfrm>
            <a:off x="1166949" y="2336800"/>
            <a:ext cx="8934994" cy="4255463"/>
          </a:xfrm>
        </p:spPr>
      </p:pic>
    </p:spTree>
    <p:extLst>
      <p:ext uri="{BB962C8B-B14F-4D97-AF65-F5344CB8AC3E}">
        <p14:creationId xmlns:p14="http://schemas.microsoft.com/office/powerpoint/2010/main" val="1264273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2E88-E407-0465-031E-2A4B5AA9FE22}"/>
              </a:ext>
            </a:extLst>
          </p:cNvPr>
          <p:cNvSpPr>
            <a:spLocks noGrp="1"/>
          </p:cNvSpPr>
          <p:nvPr>
            <p:ph type="title"/>
          </p:nvPr>
        </p:nvSpPr>
        <p:spPr/>
        <p:txBody>
          <a:bodyPr/>
          <a:lstStyle/>
          <a:p>
            <a:r>
              <a:rPr lang="en-US" dirty="0"/>
              <a:t>Blank slate</a:t>
            </a:r>
          </a:p>
        </p:txBody>
      </p:sp>
      <p:sp>
        <p:nvSpPr>
          <p:cNvPr id="3" name="Content Placeholder 2">
            <a:extLst>
              <a:ext uri="{FF2B5EF4-FFF2-40B4-BE49-F238E27FC236}">
                <a16:creationId xmlns:a16="http://schemas.microsoft.com/office/drawing/2014/main" id="{2EA0059B-0AD9-994B-A020-F1DC0A0D502A}"/>
              </a:ext>
            </a:extLst>
          </p:cNvPr>
          <p:cNvSpPr>
            <a:spLocks noGrp="1"/>
          </p:cNvSpPr>
          <p:nvPr>
            <p:ph idx="1"/>
          </p:nvPr>
        </p:nvSpPr>
        <p:spPr/>
        <p:txBody>
          <a:bodyPr/>
          <a:lstStyle/>
          <a:p>
            <a:pPr marL="0" indent="0">
              <a:buNone/>
            </a:pPr>
            <a:r>
              <a:rPr lang="en-US" dirty="0"/>
              <a:t>git clone </a:t>
            </a:r>
            <a:r>
              <a:rPr lang="en-US" dirty="0">
                <a:hlinkClick r:id="rId2"/>
              </a:rPr>
              <a:t>http://192.168.210.82/root/run_ansible_ci.git</a:t>
            </a:r>
            <a:endParaRPr lang="en-US" dirty="0"/>
          </a:p>
          <a:p>
            <a:pPr marL="0" indent="0">
              <a:buNone/>
            </a:pPr>
            <a:r>
              <a:rPr lang="en-US" dirty="0"/>
              <a:t>Or </a:t>
            </a:r>
          </a:p>
          <a:p>
            <a:pPr marL="0" indent="0">
              <a:buNone/>
            </a:pPr>
            <a:r>
              <a:rPr lang="en-US" b="1" dirty="0"/>
              <a:t>git@192.168.210.82:root/</a:t>
            </a:r>
            <a:r>
              <a:rPr lang="en-US" b="1" dirty="0" err="1"/>
              <a:t>run_ansible_ci.git</a:t>
            </a:r>
            <a:endParaRPr lang="en-US" b="1" dirty="0"/>
          </a:p>
        </p:txBody>
      </p:sp>
      <p:sp>
        <p:nvSpPr>
          <p:cNvPr id="4" name="TextBox 3">
            <a:extLst>
              <a:ext uri="{FF2B5EF4-FFF2-40B4-BE49-F238E27FC236}">
                <a16:creationId xmlns:a16="http://schemas.microsoft.com/office/drawing/2014/main" id="{BDAE0655-82DB-950A-65CA-F6C0C9B255FF}"/>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7326858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2606-5B29-72DA-1E02-6A5B8157D5C8}"/>
              </a:ext>
            </a:extLst>
          </p:cNvPr>
          <p:cNvSpPr>
            <a:spLocks noGrp="1"/>
          </p:cNvSpPr>
          <p:nvPr>
            <p:ph type="title"/>
          </p:nvPr>
        </p:nvSpPr>
        <p:spPr/>
        <p:txBody>
          <a:bodyPr/>
          <a:lstStyle/>
          <a:p>
            <a:r>
              <a:rPr lang="en-US" dirty="0"/>
              <a:t>Existing folder</a:t>
            </a:r>
          </a:p>
        </p:txBody>
      </p:sp>
      <p:sp>
        <p:nvSpPr>
          <p:cNvPr id="3" name="Content Placeholder 2">
            <a:extLst>
              <a:ext uri="{FF2B5EF4-FFF2-40B4-BE49-F238E27FC236}">
                <a16:creationId xmlns:a16="http://schemas.microsoft.com/office/drawing/2014/main" id="{9A6920BF-9F91-85EF-9863-CDDD6FBFA4E3}"/>
              </a:ext>
            </a:extLst>
          </p:cNvPr>
          <p:cNvSpPr>
            <a:spLocks noGrp="1"/>
          </p:cNvSpPr>
          <p:nvPr>
            <p:ph idx="1"/>
          </p:nvPr>
        </p:nvSpPr>
        <p:spPr/>
        <p:txBody>
          <a:bodyPr/>
          <a:lstStyle/>
          <a:p>
            <a:pPr marL="0" indent="0">
              <a:buNone/>
            </a:pPr>
            <a:r>
              <a:rPr lang="en-US" dirty="0"/>
              <a:t>cd existing folder</a:t>
            </a:r>
          </a:p>
          <a:p>
            <a:pPr marL="0" indent="0">
              <a:buNone/>
            </a:pPr>
            <a:r>
              <a:rPr lang="en-US" dirty="0"/>
              <a:t>git </a:t>
            </a:r>
            <a:r>
              <a:rPr lang="en-US" dirty="0" err="1"/>
              <a:t>init</a:t>
            </a:r>
            <a:endParaRPr lang="en-US" dirty="0"/>
          </a:p>
          <a:p>
            <a:pPr marL="0" indent="0">
              <a:buNone/>
            </a:pPr>
            <a:r>
              <a:rPr lang="en-US" dirty="0"/>
              <a:t>git remote add origin </a:t>
            </a:r>
            <a:r>
              <a:rPr lang="en-US" dirty="0">
                <a:hlinkClick r:id="rId2"/>
              </a:rPr>
              <a:t>http://192.168.210.82/root/run_ansible_ci.git</a:t>
            </a:r>
            <a:endParaRPr lang="en-US" dirty="0"/>
          </a:p>
          <a:p>
            <a:pPr marL="0" indent="0">
              <a:buNone/>
            </a:pPr>
            <a:r>
              <a:rPr lang="en-US" dirty="0"/>
              <a:t>Or</a:t>
            </a:r>
          </a:p>
          <a:p>
            <a:pPr marL="0" indent="0">
              <a:buNone/>
            </a:pPr>
            <a:r>
              <a:rPr lang="en-US" dirty="0"/>
              <a:t>git remote add origin  </a:t>
            </a:r>
            <a:r>
              <a:rPr lang="en-US" b="1" dirty="0"/>
              <a:t>git@192.168.210.82:root/</a:t>
            </a:r>
            <a:r>
              <a:rPr lang="en-US" b="1" dirty="0" err="1"/>
              <a:t>run_ansible_ci.git</a:t>
            </a:r>
            <a:endParaRPr lang="en-US" b="1" dirty="0"/>
          </a:p>
          <a:p>
            <a:pPr marL="0" indent="0">
              <a:buNone/>
            </a:pPr>
            <a:r>
              <a:rPr lang="en-US" dirty="0"/>
              <a:t>git push –u origin –all</a:t>
            </a:r>
          </a:p>
          <a:p>
            <a:pPr marL="0" indent="0">
              <a:buNone/>
            </a:pPr>
            <a:r>
              <a:rPr lang="en-US" dirty="0"/>
              <a:t>git push –u origin --tags</a:t>
            </a:r>
          </a:p>
        </p:txBody>
      </p:sp>
      <p:sp>
        <p:nvSpPr>
          <p:cNvPr id="4" name="TextBox 3">
            <a:extLst>
              <a:ext uri="{FF2B5EF4-FFF2-40B4-BE49-F238E27FC236}">
                <a16:creationId xmlns:a16="http://schemas.microsoft.com/office/drawing/2014/main" id="{E66D5641-2E35-5D92-222F-3E53E3EA3DE5}"/>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516394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EE39-230E-E0F0-B647-405C841D3256}"/>
              </a:ext>
            </a:extLst>
          </p:cNvPr>
          <p:cNvSpPr>
            <a:spLocks noGrp="1"/>
          </p:cNvSpPr>
          <p:nvPr>
            <p:ph type="title"/>
          </p:nvPr>
        </p:nvSpPr>
        <p:spPr/>
        <p:txBody>
          <a:bodyPr/>
          <a:lstStyle/>
          <a:p>
            <a:r>
              <a:rPr lang="en-US" dirty="0"/>
              <a:t>Starting our example project</a:t>
            </a:r>
          </a:p>
        </p:txBody>
      </p:sp>
      <p:sp>
        <p:nvSpPr>
          <p:cNvPr id="3" name="Content Placeholder 2">
            <a:extLst>
              <a:ext uri="{FF2B5EF4-FFF2-40B4-BE49-F238E27FC236}">
                <a16:creationId xmlns:a16="http://schemas.microsoft.com/office/drawing/2014/main" id="{8769A1C6-0FB1-A31E-8054-8C6BE0B9F5F0}"/>
              </a:ext>
            </a:extLst>
          </p:cNvPr>
          <p:cNvSpPr>
            <a:spLocks noGrp="1"/>
          </p:cNvSpPr>
          <p:nvPr>
            <p:ph idx="1"/>
          </p:nvPr>
        </p:nvSpPr>
        <p:spPr/>
        <p:txBody>
          <a:bodyPr/>
          <a:lstStyle/>
          <a:p>
            <a:r>
              <a:rPr lang="en-US" dirty="0"/>
              <a:t>The example project will be very simple.</a:t>
            </a:r>
          </a:p>
          <a:p>
            <a:r>
              <a:rPr lang="en-US" dirty="0"/>
              <a:t>It will run some ansible commands and use ci/cd to perform updates.</a:t>
            </a:r>
          </a:p>
          <a:p>
            <a:endParaRPr lang="en-US" dirty="0"/>
          </a:p>
        </p:txBody>
      </p:sp>
      <p:sp>
        <p:nvSpPr>
          <p:cNvPr id="4" name="TextBox 3">
            <a:extLst>
              <a:ext uri="{FF2B5EF4-FFF2-40B4-BE49-F238E27FC236}">
                <a16:creationId xmlns:a16="http://schemas.microsoft.com/office/drawing/2014/main" id="{8FD2DDC2-11F2-94FE-08F5-C714DF4C1627}"/>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109819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1FCE-84FD-B793-F20F-69AA70481927}"/>
              </a:ext>
            </a:extLst>
          </p:cNvPr>
          <p:cNvSpPr>
            <a:spLocks noGrp="1"/>
          </p:cNvSpPr>
          <p:nvPr>
            <p:ph type="title"/>
          </p:nvPr>
        </p:nvSpPr>
        <p:spPr/>
        <p:txBody>
          <a:bodyPr/>
          <a:lstStyle/>
          <a:p>
            <a:r>
              <a:rPr lang="en-US" dirty="0"/>
              <a:t>Adding other project members</a:t>
            </a:r>
          </a:p>
        </p:txBody>
      </p:sp>
      <p:sp>
        <p:nvSpPr>
          <p:cNvPr id="3" name="TextBox 2">
            <a:extLst>
              <a:ext uri="{FF2B5EF4-FFF2-40B4-BE49-F238E27FC236}">
                <a16:creationId xmlns:a16="http://schemas.microsoft.com/office/drawing/2014/main" id="{C8C2361F-0115-BA8D-88E1-5B30F942BF16}"/>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pic>
        <p:nvPicPr>
          <p:cNvPr id="8" name="Content Placeholder 7" descr="A screenshot of a phone&#10;&#10;Description automatically generated">
            <a:extLst>
              <a:ext uri="{FF2B5EF4-FFF2-40B4-BE49-F238E27FC236}">
                <a16:creationId xmlns:a16="http://schemas.microsoft.com/office/drawing/2014/main" id="{2F38EBD4-860B-BE3F-F101-F3D2D09638BC}"/>
              </a:ext>
            </a:extLst>
          </p:cNvPr>
          <p:cNvPicPr>
            <a:picLocks noGrp="1" noChangeAspect="1"/>
          </p:cNvPicPr>
          <p:nvPr>
            <p:ph idx="1"/>
          </p:nvPr>
        </p:nvPicPr>
        <p:blipFill>
          <a:blip r:embed="rId2"/>
          <a:stretch>
            <a:fillRect/>
          </a:stretch>
        </p:blipFill>
        <p:spPr>
          <a:xfrm>
            <a:off x="2930236" y="2336800"/>
            <a:ext cx="3427997" cy="3598863"/>
          </a:xfrm>
        </p:spPr>
      </p:pic>
      <p:sp>
        <p:nvSpPr>
          <p:cNvPr id="9" name="TextBox 8">
            <a:extLst>
              <a:ext uri="{FF2B5EF4-FFF2-40B4-BE49-F238E27FC236}">
                <a16:creationId xmlns:a16="http://schemas.microsoft.com/office/drawing/2014/main" id="{07D1B494-A0B7-8084-34A4-6A84A5578BDE}"/>
              </a:ext>
            </a:extLst>
          </p:cNvPr>
          <p:cNvSpPr txBox="1"/>
          <p:nvPr/>
        </p:nvSpPr>
        <p:spPr>
          <a:xfrm>
            <a:off x="8655627" y="2930236"/>
            <a:ext cx="3199915" cy="923330"/>
          </a:xfrm>
          <a:prstGeom prst="rect">
            <a:avLst/>
          </a:prstGeom>
          <a:noFill/>
        </p:spPr>
        <p:txBody>
          <a:bodyPr wrap="none" rtlCol="0">
            <a:spAutoFit/>
          </a:bodyPr>
          <a:lstStyle/>
          <a:p>
            <a:r>
              <a:rPr lang="en-US" dirty="0"/>
              <a:t>To Add members to project </a:t>
            </a:r>
          </a:p>
          <a:p>
            <a:r>
              <a:rPr lang="en-US" dirty="0"/>
              <a:t>click Manage on the side bar </a:t>
            </a:r>
          </a:p>
          <a:p>
            <a:r>
              <a:rPr lang="en-US" dirty="0"/>
              <a:t>And click Members</a:t>
            </a:r>
          </a:p>
        </p:txBody>
      </p:sp>
    </p:spTree>
    <p:extLst>
      <p:ext uri="{BB962C8B-B14F-4D97-AF65-F5344CB8AC3E}">
        <p14:creationId xmlns:p14="http://schemas.microsoft.com/office/powerpoint/2010/main" val="22317785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F66F1-9282-9080-8703-C72983EC62D9}"/>
              </a:ext>
            </a:extLst>
          </p:cNvPr>
          <p:cNvSpPr>
            <a:spLocks noGrp="1"/>
          </p:cNvSpPr>
          <p:nvPr>
            <p:ph type="title"/>
          </p:nvPr>
        </p:nvSpPr>
        <p:spPr/>
        <p:txBody>
          <a:bodyPr/>
          <a:lstStyle/>
          <a:p>
            <a:r>
              <a:rPr lang="en-US" dirty="0"/>
              <a:t>Adding other project members</a:t>
            </a:r>
          </a:p>
        </p:txBody>
      </p:sp>
      <p:pic>
        <p:nvPicPr>
          <p:cNvPr id="9" name="Content Placeholder 8" descr="A screenshot of a computer&#10;&#10;Description automatically generated with medium confidence">
            <a:extLst>
              <a:ext uri="{FF2B5EF4-FFF2-40B4-BE49-F238E27FC236}">
                <a16:creationId xmlns:a16="http://schemas.microsoft.com/office/drawing/2014/main" id="{49490B26-CE1D-4014-788E-87BEED9C3AD1}"/>
              </a:ext>
            </a:extLst>
          </p:cNvPr>
          <p:cNvPicPr>
            <a:picLocks noGrp="1" noChangeAspect="1"/>
          </p:cNvPicPr>
          <p:nvPr>
            <p:ph idx="1"/>
          </p:nvPr>
        </p:nvPicPr>
        <p:blipFill>
          <a:blip r:embed="rId2"/>
          <a:stretch>
            <a:fillRect/>
          </a:stretch>
        </p:blipFill>
        <p:spPr>
          <a:xfrm>
            <a:off x="1849762" y="2336800"/>
            <a:ext cx="7276451" cy="3598863"/>
          </a:xfrm>
        </p:spPr>
      </p:pic>
      <p:sp>
        <p:nvSpPr>
          <p:cNvPr id="7" name="TextBox 6">
            <a:extLst>
              <a:ext uri="{FF2B5EF4-FFF2-40B4-BE49-F238E27FC236}">
                <a16:creationId xmlns:a16="http://schemas.microsoft.com/office/drawing/2014/main" id="{AE535925-145E-316E-CB4F-CCF296FE463A}"/>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4032561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6B05-110C-2655-400B-8ADFC6126910}"/>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699369EA-282C-A19F-B5B6-4D8EFADC8AFB}"/>
              </a:ext>
            </a:extLst>
          </p:cNvPr>
          <p:cNvSpPr>
            <a:spLocks noGrp="1"/>
          </p:cNvSpPr>
          <p:nvPr>
            <p:ph idx="1"/>
          </p:nvPr>
        </p:nvSpPr>
        <p:spPr/>
        <p:txBody>
          <a:bodyPr/>
          <a:lstStyle/>
          <a:p>
            <a:r>
              <a:rPr lang="en-US" dirty="0"/>
              <a:t>The issues tab is where you will be doing a lot of project management work, including setting up milestones, writing up feature requests, and assigning work to different </a:t>
            </a:r>
            <a:r>
              <a:rPr lang="en-US" dirty="0" err="1"/>
              <a:t>contributers</a:t>
            </a:r>
            <a:r>
              <a:rPr lang="en-US" dirty="0"/>
              <a:t>.</a:t>
            </a:r>
          </a:p>
        </p:txBody>
      </p:sp>
      <p:sp>
        <p:nvSpPr>
          <p:cNvPr id="4" name="TextBox 3">
            <a:extLst>
              <a:ext uri="{FF2B5EF4-FFF2-40B4-BE49-F238E27FC236}">
                <a16:creationId xmlns:a16="http://schemas.microsoft.com/office/drawing/2014/main" id="{43129EC1-ABC0-B65F-F129-7C24954DF73B}"/>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pic>
        <p:nvPicPr>
          <p:cNvPr id="7" name="Picture 6" descr="A screenshot of a computer&#10;&#10;Description automatically generated">
            <a:extLst>
              <a:ext uri="{FF2B5EF4-FFF2-40B4-BE49-F238E27FC236}">
                <a16:creationId xmlns:a16="http://schemas.microsoft.com/office/drawing/2014/main" id="{2A58B49D-1C68-7C62-B958-8E073F1A45C1}"/>
              </a:ext>
            </a:extLst>
          </p:cNvPr>
          <p:cNvPicPr>
            <a:picLocks noChangeAspect="1"/>
          </p:cNvPicPr>
          <p:nvPr/>
        </p:nvPicPr>
        <p:blipFill>
          <a:blip r:embed="rId2"/>
          <a:stretch>
            <a:fillRect/>
          </a:stretch>
        </p:blipFill>
        <p:spPr>
          <a:xfrm>
            <a:off x="924791" y="3524895"/>
            <a:ext cx="8416636" cy="3155536"/>
          </a:xfrm>
          <a:prstGeom prst="rect">
            <a:avLst/>
          </a:prstGeom>
        </p:spPr>
      </p:pic>
    </p:spTree>
    <p:extLst>
      <p:ext uri="{BB962C8B-B14F-4D97-AF65-F5344CB8AC3E}">
        <p14:creationId xmlns:p14="http://schemas.microsoft.com/office/powerpoint/2010/main" val="19614856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D9A56-1E09-9046-C69C-2A42862E843F}"/>
              </a:ext>
            </a:extLst>
          </p:cNvPr>
          <p:cNvSpPr>
            <a:spLocks noGrp="1"/>
          </p:cNvSpPr>
          <p:nvPr>
            <p:ph type="title"/>
          </p:nvPr>
        </p:nvSpPr>
        <p:spPr/>
        <p:txBody>
          <a:bodyPr/>
          <a:lstStyle/>
          <a:p>
            <a:r>
              <a:rPr lang="en-US" dirty="0"/>
              <a:t>Creating an issue</a:t>
            </a:r>
          </a:p>
        </p:txBody>
      </p:sp>
      <p:sp>
        <p:nvSpPr>
          <p:cNvPr id="3" name="Content Placeholder 2">
            <a:extLst>
              <a:ext uri="{FF2B5EF4-FFF2-40B4-BE49-F238E27FC236}">
                <a16:creationId xmlns:a16="http://schemas.microsoft.com/office/drawing/2014/main" id="{D77D557B-1CC6-FD78-F665-9E210F12B1F6}"/>
              </a:ext>
            </a:extLst>
          </p:cNvPr>
          <p:cNvSpPr>
            <a:spLocks noGrp="1"/>
          </p:cNvSpPr>
          <p:nvPr>
            <p:ph idx="1"/>
          </p:nvPr>
        </p:nvSpPr>
        <p:spPr>
          <a:xfrm>
            <a:off x="680321" y="2336873"/>
            <a:ext cx="9613861" cy="868782"/>
          </a:xfrm>
        </p:spPr>
        <p:txBody>
          <a:bodyPr>
            <a:normAutofit lnSpcReduction="10000"/>
          </a:bodyPr>
          <a:lstStyle/>
          <a:p>
            <a:r>
              <a:rPr lang="en-US" dirty="0"/>
              <a:t>Go to your project</a:t>
            </a:r>
          </a:p>
          <a:p>
            <a:r>
              <a:rPr lang="en-US" dirty="0"/>
              <a:t>Click New Issue</a:t>
            </a:r>
          </a:p>
        </p:txBody>
      </p:sp>
      <p:pic>
        <p:nvPicPr>
          <p:cNvPr id="5" name="Picture 4" descr="A screenshot of a web page&#10;&#10;Description automatically generated with low confidence">
            <a:extLst>
              <a:ext uri="{FF2B5EF4-FFF2-40B4-BE49-F238E27FC236}">
                <a16:creationId xmlns:a16="http://schemas.microsoft.com/office/drawing/2014/main" id="{A4FE7156-2159-01FA-2C3C-98F7247BE030}"/>
              </a:ext>
            </a:extLst>
          </p:cNvPr>
          <p:cNvPicPr>
            <a:picLocks noChangeAspect="1"/>
          </p:cNvPicPr>
          <p:nvPr/>
        </p:nvPicPr>
        <p:blipFill>
          <a:blip r:embed="rId2"/>
          <a:stretch>
            <a:fillRect/>
          </a:stretch>
        </p:blipFill>
        <p:spPr>
          <a:xfrm>
            <a:off x="985120" y="3118842"/>
            <a:ext cx="8600313" cy="3628799"/>
          </a:xfrm>
          <a:prstGeom prst="rect">
            <a:avLst/>
          </a:prstGeom>
        </p:spPr>
      </p:pic>
      <p:sp>
        <p:nvSpPr>
          <p:cNvPr id="4" name="TextBox 3">
            <a:extLst>
              <a:ext uri="{FF2B5EF4-FFF2-40B4-BE49-F238E27FC236}">
                <a16:creationId xmlns:a16="http://schemas.microsoft.com/office/drawing/2014/main" id="{1DC10EC7-B794-73C0-8EEF-60D622351532}"/>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071241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A7F7-8081-E903-12FB-9469F4E710B7}"/>
              </a:ext>
            </a:extLst>
          </p:cNvPr>
          <p:cNvSpPr>
            <a:spLocks noGrp="1"/>
          </p:cNvSpPr>
          <p:nvPr>
            <p:ph type="title"/>
          </p:nvPr>
        </p:nvSpPr>
        <p:spPr/>
        <p:txBody>
          <a:bodyPr/>
          <a:lstStyle/>
          <a:p>
            <a:r>
              <a:rPr lang="en-US" dirty="0"/>
              <a:t>Create issue for Project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4A5F772F-EBF6-7C52-4E9E-0719FB5FD56E}"/>
              </a:ext>
            </a:extLst>
          </p:cNvPr>
          <p:cNvPicPr>
            <a:picLocks noGrp="1" noChangeAspect="1"/>
          </p:cNvPicPr>
          <p:nvPr>
            <p:ph idx="1"/>
          </p:nvPr>
        </p:nvPicPr>
        <p:blipFill>
          <a:blip r:embed="rId2"/>
          <a:stretch>
            <a:fillRect/>
          </a:stretch>
        </p:blipFill>
        <p:spPr>
          <a:xfrm>
            <a:off x="1586186" y="2010979"/>
            <a:ext cx="8062310" cy="4715641"/>
          </a:xfrm>
        </p:spPr>
      </p:pic>
      <p:sp>
        <p:nvSpPr>
          <p:cNvPr id="3" name="TextBox 2">
            <a:extLst>
              <a:ext uri="{FF2B5EF4-FFF2-40B4-BE49-F238E27FC236}">
                <a16:creationId xmlns:a16="http://schemas.microsoft.com/office/drawing/2014/main" id="{5DBE362C-52B1-7343-12D2-95517A3CFF6E}"/>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456704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10559-4D30-AE13-33D9-39FF73272D3E}"/>
              </a:ext>
            </a:extLst>
          </p:cNvPr>
          <p:cNvSpPr>
            <a:spLocks noGrp="1"/>
          </p:cNvSpPr>
          <p:nvPr>
            <p:ph type="title"/>
          </p:nvPr>
        </p:nvSpPr>
        <p:spPr>
          <a:xfrm>
            <a:off x="680321" y="753228"/>
            <a:ext cx="9613861" cy="1080938"/>
          </a:xfrm>
        </p:spPr>
        <p:txBody>
          <a:bodyPr>
            <a:normAutofit/>
          </a:bodyPr>
          <a:lstStyle/>
          <a:p>
            <a:r>
              <a:rPr lang="en-US"/>
              <a:t>Create issue 	</a:t>
            </a:r>
          </a:p>
        </p:txBody>
      </p:sp>
      <p:graphicFrame>
        <p:nvGraphicFramePr>
          <p:cNvPr id="5" name="Content Placeholder 2">
            <a:extLst>
              <a:ext uri="{FF2B5EF4-FFF2-40B4-BE49-F238E27FC236}">
                <a16:creationId xmlns:a16="http://schemas.microsoft.com/office/drawing/2014/main" id="{67B9ECC8-C8D2-307A-247C-03A51E0964BB}"/>
              </a:ext>
            </a:extLst>
          </p:cNvPr>
          <p:cNvGraphicFramePr>
            <a:graphicFrameLocks noGrp="1"/>
          </p:cNvGraphicFramePr>
          <p:nvPr>
            <p:ph idx="1"/>
            <p:extLst>
              <p:ext uri="{D42A27DB-BD31-4B8C-83A1-F6EECF244321}">
                <p14:modId xmlns:p14="http://schemas.microsoft.com/office/powerpoint/2010/main" val="353064864"/>
              </p:ext>
            </p:extLst>
          </p:nvPr>
        </p:nvGraphicFramePr>
        <p:xfrm>
          <a:off x="681037" y="2336800"/>
          <a:ext cx="10830641"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7660C78-4C5A-F1B0-35DD-C9A4738B9D35}"/>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113510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C4BE-5413-BE35-09B0-EEF221B0CCC1}"/>
              </a:ext>
            </a:extLst>
          </p:cNvPr>
          <p:cNvSpPr>
            <a:spLocks noGrp="1"/>
          </p:cNvSpPr>
          <p:nvPr>
            <p:ph type="title"/>
          </p:nvPr>
        </p:nvSpPr>
        <p:spPr/>
        <p:txBody>
          <a:bodyPr/>
          <a:lstStyle/>
          <a:p>
            <a:r>
              <a:rPr lang="en-US" dirty="0"/>
              <a:t>Issues	</a:t>
            </a:r>
          </a:p>
        </p:txBody>
      </p:sp>
      <p:sp>
        <p:nvSpPr>
          <p:cNvPr id="3" name="Content Placeholder 2">
            <a:extLst>
              <a:ext uri="{FF2B5EF4-FFF2-40B4-BE49-F238E27FC236}">
                <a16:creationId xmlns:a16="http://schemas.microsoft.com/office/drawing/2014/main" id="{BE8EECA6-84DE-9416-C10E-44145867E451}"/>
              </a:ext>
            </a:extLst>
          </p:cNvPr>
          <p:cNvSpPr>
            <a:spLocks noGrp="1"/>
          </p:cNvSpPr>
          <p:nvPr>
            <p:ph idx="1"/>
          </p:nvPr>
        </p:nvSpPr>
        <p:spPr/>
        <p:txBody>
          <a:bodyPr/>
          <a:lstStyle/>
          <a:p>
            <a:r>
              <a:rPr lang="en-US" dirty="0"/>
              <a:t>You can user HTML Markup Language </a:t>
            </a:r>
          </a:p>
        </p:txBody>
      </p:sp>
      <p:sp>
        <p:nvSpPr>
          <p:cNvPr id="4" name="TextBox 3">
            <a:extLst>
              <a:ext uri="{FF2B5EF4-FFF2-40B4-BE49-F238E27FC236}">
                <a16:creationId xmlns:a16="http://schemas.microsoft.com/office/drawing/2014/main" id="{08BA63FF-C1DC-7DF5-D1CC-A82A13F764BC}"/>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223444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9C437-DAF6-8B4C-AA37-CB12EFC5EB4D}"/>
              </a:ext>
            </a:extLst>
          </p:cNvPr>
          <p:cNvSpPr>
            <a:spLocks noGrp="1"/>
          </p:cNvSpPr>
          <p:nvPr>
            <p:ph type="title"/>
          </p:nvPr>
        </p:nvSpPr>
        <p:spPr>
          <a:xfrm>
            <a:off x="680321" y="753228"/>
            <a:ext cx="9613861" cy="1080938"/>
          </a:xfrm>
        </p:spPr>
        <p:txBody>
          <a:bodyPr>
            <a:normAutofit/>
          </a:bodyPr>
          <a:lstStyle/>
          <a:p>
            <a:r>
              <a:rPr lang="en-US"/>
              <a:t>Step 3 – Click the Clone button</a:t>
            </a:r>
          </a:p>
        </p:txBody>
      </p:sp>
      <p:sp>
        <p:nvSpPr>
          <p:cNvPr id="10" name="Content Placeholder 9">
            <a:extLst>
              <a:ext uri="{FF2B5EF4-FFF2-40B4-BE49-F238E27FC236}">
                <a16:creationId xmlns:a16="http://schemas.microsoft.com/office/drawing/2014/main" id="{EA49B658-D14F-4359-BE94-8C58629F8BA3}"/>
              </a:ext>
            </a:extLst>
          </p:cNvPr>
          <p:cNvSpPr>
            <a:spLocks noGrp="1"/>
          </p:cNvSpPr>
          <p:nvPr>
            <p:ph idx="1"/>
          </p:nvPr>
        </p:nvSpPr>
        <p:spPr>
          <a:xfrm>
            <a:off x="680322" y="2336873"/>
            <a:ext cx="3489341" cy="3599316"/>
          </a:xfrm>
        </p:spPr>
        <p:txBody>
          <a:bodyPr>
            <a:normAutofit/>
          </a:bodyPr>
          <a:lstStyle/>
          <a:p>
            <a:r>
              <a:rPr lang="en-US" sz="1100" dirty="0"/>
              <a:t>Clone with HTTP (hit copy button next to </a:t>
            </a:r>
            <a:r>
              <a:rPr lang="en-US" sz="1100" dirty="0" err="1"/>
              <a:t>url</a:t>
            </a:r>
            <a:r>
              <a:rPr lang="en-US" sz="1100" dirty="0"/>
              <a:t>.</a:t>
            </a:r>
          </a:p>
          <a:p>
            <a:r>
              <a:rPr lang="en-US" sz="1100" dirty="0"/>
              <a:t>On a client with Git installed run the following commands.</a:t>
            </a:r>
          </a:p>
          <a:p>
            <a:r>
              <a:rPr lang="en-US" sz="1100" dirty="0"/>
              <a:t>$ git clone http://192.168.99.201/root/</a:t>
            </a:r>
            <a:r>
              <a:rPr lang="en-US" sz="1100" dirty="0" err="1"/>
              <a:t>ansible.git</a:t>
            </a:r>
            <a:endParaRPr lang="en-US" sz="1100" dirty="0"/>
          </a:p>
          <a:p>
            <a:pPr marL="0" indent="0">
              <a:buNone/>
            </a:pPr>
            <a:r>
              <a:rPr lang="en-US" sz="1100" dirty="0"/>
              <a:t>Cloning into 'ansible'...</a:t>
            </a:r>
          </a:p>
          <a:p>
            <a:pPr marL="0" indent="0">
              <a:buNone/>
            </a:pPr>
            <a:r>
              <a:rPr lang="en-US" sz="1100" dirty="0"/>
              <a:t>remote: Enumerating objects: 85, done.</a:t>
            </a:r>
          </a:p>
          <a:p>
            <a:pPr marL="0" indent="0">
              <a:buNone/>
            </a:pPr>
            <a:r>
              <a:rPr lang="en-US" sz="1100" dirty="0"/>
              <a:t>remote: Counting objects: 100% (85/85), done.</a:t>
            </a:r>
          </a:p>
          <a:p>
            <a:pPr marL="0" indent="0">
              <a:buNone/>
            </a:pPr>
            <a:r>
              <a:rPr lang="en-US" sz="1100" dirty="0"/>
              <a:t>remote: Compressing objects: 100% (78/78), done.</a:t>
            </a:r>
          </a:p>
          <a:p>
            <a:pPr marL="0" indent="0">
              <a:buNone/>
            </a:pPr>
            <a:r>
              <a:rPr lang="en-US" sz="1100" dirty="0"/>
              <a:t>remote: Total 85 (delta 30), reused 0 (delta 0)</a:t>
            </a:r>
          </a:p>
          <a:p>
            <a:pPr marL="0" indent="0">
              <a:buNone/>
            </a:pPr>
            <a:r>
              <a:rPr lang="en-US" sz="1100" dirty="0"/>
              <a:t>Unpacking objects: 100% (85/85), done.</a:t>
            </a:r>
          </a:p>
          <a:p>
            <a:pPr marL="0" indent="0">
              <a:buNone/>
            </a:pPr>
            <a:r>
              <a:rPr lang="en-US" sz="1100" dirty="0" err="1"/>
              <a:t>Williams-MacBook-Pro:nts_github</a:t>
            </a:r>
            <a:r>
              <a:rPr lang="en-US" sz="1100" dirty="0"/>
              <a:t> </a:t>
            </a:r>
            <a:r>
              <a:rPr lang="en-US" sz="1100" dirty="0" err="1"/>
              <a:t>williamcrupi</a:t>
            </a:r>
            <a:r>
              <a:rPr lang="en-US" sz="1100" dirty="0"/>
              <a:t>$ </a:t>
            </a:r>
          </a:p>
          <a:p>
            <a:endParaRPr lang="en-US" sz="1100" dirty="0"/>
          </a:p>
        </p:txBody>
      </p:sp>
      <p:pic>
        <p:nvPicPr>
          <p:cNvPr id="8" name="Content Placeholder 4" descr="A screenshot of a cell phone&#10;&#10;Description automatically generated">
            <a:extLst>
              <a:ext uri="{FF2B5EF4-FFF2-40B4-BE49-F238E27FC236}">
                <a16:creationId xmlns:a16="http://schemas.microsoft.com/office/drawing/2014/main" id="{A6E0EE04-791C-6C4C-906D-1DA40F1175A9}"/>
              </a:ext>
            </a:extLst>
          </p:cNvPr>
          <p:cNvPicPr>
            <a:picLocks noChangeAspect="1"/>
          </p:cNvPicPr>
          <p:nvPr/>
        </p:nvPicPr>
        <p:blipFill>
          <a:blip r:embed="rId2"/>
          <a:stretch>
            <a:fillRect/>
          </a:stretch>
        </p:blipFill>
        <p:spPr>
          <a:xfrm>
            <a:off x="4654295" y="2620513"/>
            <a:ext cx="6400698" cy="3031437"/>
          </a:xfrm>
          <a:prstGeom prst="rect">
            <a:avLst/>
          </a:prstGeom>
          <a:ln>
            <a:noFill/>
          </a:ln>
          <a:effectLst>
            <a:outerShdw blurRad="76200" dist="63500" dir="5040000" algn="tl" rotWithShape="0">
              <a:srgbClr val="000000">
                <a:alpha val="41000"/>
              </a:srgbClr>
            </a:outerShdw>
          </a:effectLst>
        </p:spPr>
      </p:pic>
      <p:sp>
        <p:nvSpPr>
          <p:cNvPr id="3" name="TextBox 2">
            <a:extLst>
              <a:ext uri="{FF2B5EF4-FFF2-40B4-BE49-F238E27FC236}">
                <a16:creationId xmlns:a16="http://schemas.microsoft.com/office/drawing/2014/main" id="{849068B9-B844-E004-9A54-0B07818D70DC}"/>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5146107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A4E2-543B-F1B3-B1D2-AC53625B42F8}"/>
              </a:ext>
            </a:extLst>
          </p:cNvPr>
          <p:cNvSpPr>
            <a:spLocks noGrp="1"/>
          </p:cNvSpPr>
          <p:nvPr>
            <p:ph type="title"/>
          </p:nvPr>
        </p:nvSpPr>
        <p:spPr/>
        <p:txBody>
          <a:bodyPr/>
          <a:lstStyle/>
          <a:p>
            <a:r>
              <a:rPr lang="en-US" dirty="0"/>
              <a:t>Issue </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C6D3DCF8-185C-6455-3AF1-C15CA36940FD}"/>
              </a:ext>
            </a:extLst>
          </p:cNvPr>
          <p:cNvPicPr>
            <a:picLocks noGrp="1" noChangeAspect="1"/>
          </p:cNvPicPr>
          <p:nvPr>
            <p:ph idx="1"/>
          </p:nvPr>
        </p:nvPicPr>
        <p:blipFill>
          <a:blip r:embed="rId2"/>
          <a:stretch>
            <a:fillRect/>
          </a:stretch>
        </p:blipFill>
        <p:spPr>
          <a:xfrm>
            <a:off x="557048" y="2085288"/>
            <a:ext cx="9112469" cy="4691204"/>
          </a:xfrm>
        </p:spPr>
      </p:pic>
      <p:sp>
        <p:nvSpPr>
          <p:cNvPr id="3" name="TextBox 2">
            <a:extLst>
              <a:ext uri="{FF2B5EF4-FFF2-40B4-BE49-F238E27FC236}">
                <a16:creationId xmlns:a16="http://schemas.microsoft.com/office/drawing/2014/main" id="{F724E4F2-64F0-283A-AFEE-A5F37B841F44}"/>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1328105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CF564-CF22-C8E4-23F4-417701366D62}"/>
              </a:ext>
            </a:extLst>
          </p:cNvPr>
          <p:cNvSpPr>
            <a:spLocks noGrp="1"/>
          </p:cNvSpPr>
          <p:nvPr>
            <p:ph type="title"/>
          </p:nvPr>
        </p:nvSpPr>
        <p:spPr>
          <a:xfrm>
            <a:off x="680321" y="753228"/>
            <a:ext cx="9613861" cy="1080938"/>
          </a:xfrm>
        </p:spPr>
        <p:txBody>
          <a:bodyPr>
            <a:normAutofit/>
          </a:bodyPr>
          <a:lstStyle/>
          <a:p>
            <a:r>
              <a:rPr lang="en-US" dirty="0"/>
              <a:t>Issues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B821545-9270-4CC8-8966-C6EB2CD0D55E}"/>
              </a:ext>
            </a:extLst>
          </p:cNvPr>
          <p:cNvPicPr>
            <a:picLocks noChangeAspect="1"/>
          </p:cNvPicPr>
          <p:nvPr/>
        </p:nvPicPr>
        <p:blipFill rotWithShape="1">
          <a:blip r:embed="rId2"/>
          <a:srcRect l="2476" r="41404"/>
          <a:stretch/>
        </p:blipFill>
        <p:spPr>
          <a:xfrm>
            <a:off x="794324" y="2336872"/>
            <a:ext cx="8717537" cy="4360215"/>
          </a:xfrm>
          <a:prstGeom prst="rect">
            <a:avLst/>
          </a:prstGeom>
          <a:ln>
            <a:noFill/>
          </a:ln>
          <a:effectLst>
            <a:outerShdw blurRad="76200" dist="63500" dir="5040000" algn="tl" rotWithShape="0">
              <a:srgbClr val="000000">
                <a:alpha val="41000"/>
              </a:srgbClr>
            </a:outerShdw>
          </a:effectLst>
        </p:spPr>
      </p:pic>
      <p:sp>
        <p:nvSpPr>
          <p:cNvPr id="3" name="TextBox 2">
            <a:extLst>
              <a:ext uri="{FF2B5EF4-FFF2-40B4-BE49-F238E27FC236}">
                <a16:creationId xmlns:a16="http://schemas.microsoft.com/office/drawing/2014/main" id="{ECE21643-9C4C-3F80-5A6E-7CCDDB57AB2C}"/>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198491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08595-4EDA-1791-0DE2-1112367D68C6}"/>
              </a:ext>
            </a:extLst>
          </p:cNvPr>
          <p:cNvSpPr>
            <a:spLocks noGrp="1"/>
          </p:cNvSpPr>
          <p:nvPr>
            <p:ph type="title"/>
          </p:nvPr>
        </p:nvSpPr>
        <p:spPr/>
        <p:txBody>
          <a:bodyPr/>
          <a:lstStyle/>
          <a:p>
            <a:r>
              <a:rPr lang="en-US" dirty="0"/>
              <a:t>Issue Comments	</a:t>
            </a:r>
          </a:p>
        </p:txBody>
      </p:sp>
      <p:sp>
        <p:nvSpPr>
          <p:cNvPr id="3" name="Content Placeholder 2">
            <a:extLst>
              <a:ext uri="{FF2B5EF4-FFF2-40B4-BE49-F238E27FC236}">
                <a16:creationId xmlns:a16="http://schemas.microsoft.com/office/drawing/2014/main" id="{B5415D70-223E-F6BE-354F-FDD1726F36E0}"/>
              </a:ext>
            </a:extLst>
          </p:cNvPr>
          <p:cNvSpPr>
            <a:spLocks noGrp="1"/>
          </p:cNvSpPr>
          <p:nvPr>
            <p:ph idx="1"/>
          </p:nvPr>
        </p:nvSpPr>
        <p:spPr/>
        <p:txBody>
          <a:bodyPr>
            <a:normAutofit lnSpcReduction="10000"/>
          </a:bodyPr>
          <a:lstStyle/>
          <a:p>
            <a:pPr marL="0" indent="0">
              <a:buNone/>
            </a:pPr>
            <a:r>
              <a:rPr lang="en-US" dirty="0"/>
              <a:t>You can add comments to an issue by filling out the comments box at the bottom. This is incredibly useful for starting a discussion on a problem. Much like a description when creating an issue, you can use Markdown to format text. You can also tag other project members by typing the @ symbol and then their username or select them from the drop-down list that appears.</a:t>
            </a:r>
          </a:p>
          <a:p>
            <a:pPr marL="0" indent="0">
              <a:buNone/>
            </a:pPr>
            <a:r>
              <a:rPr lang="en-US" dirty="0"/>
              <a:t>Typing a #, followed by and issue number or searching in the drop-down box.</a:t>
            </a:r>
          </a:p>
          <a:p>
            <a:pPr marL="0" indent="0">
              <a:buNone/>
            </a:pPr>
            <a:r>
              <a:rPr lang="en-US" dirty="0"/>
              <a:t>Using a ! Or $ followed by a number will let you reference Merge Requests or Snippets as well.</a:t>
            </a:r>
          </a:p>
        </p:txBody>
      </p:sp>
      <p:sp>
        <p:nvSpPr>
          <p:cNvPr id="4" name="TextBox 3">
            <a:extLst>
              <a:ext uri="{FF2B5EF4-FFF2-40B4-BE49-F238E27FC236}">
                <a16:creationId xmlns:a16="http://schemas.microsoft.com/office/drawing/2014/main" id="{7EEED13D-78D1-71D8-A156-D7D43042EC20}"/>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585695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62789-38C3-8AB3-D1A8-E1428D2D3A05}"/>
              </a:ext>
            </a:extLst>
          </p:cNvPr>
          <p:cNvSpPr>
            <a:spLocks noGrp="1"/>
          </p:cNvSpPr>
          <p:nvPr>
            <p:ph type="title"/>
          </p:nvPr>
        </p:nvSpPr>
        <p:spPr/>
        <p:txBody>
          <a:bodyPr/>
          <a:lstStyle/>
          <a:p>
            <a:r>
              <a:rPr lang="en-US" dirty="0"/>
              <a:t>Issue comments	</a:t>
            </a:r>
          </a:p>
        </p:txBody>
      </p:sp>
      <p:pic>
        <p:nvPicPr>
          <p:cNvPr id="5" name="Content Placeholder 4" descr="A screenshot of a chat&#10;&#10;Description automatically generated with medium confidence">
            <a:extLst>
              <a:ext uri="{FF2B5EF4-FFF2-40B4-BE49-F238E27FC236}">
                <a16:creationId xmlns:a16="http://schemas.microsoft.com/office/drawing/2014/main" id="{30E25CCF-7573-7855-8EDC-4A8D7A99580C}"/>
              </a:ext>
            </a:extLst>
          </p:cNvPr>
          <p:cNvPicPr>
            <a:picLocks noGrp="1" noChangeAspect="1"/>
          </p:cNvPicPr>
          <p:nvPr>
            <p:ph idx="1"/>
          </p:nvPr>
        </p:nvPicPr>
        <p:blipFill>
          <a:blip r:embed="rId2"/>
          <a:stretch>
            <a:fillRect/>
          </a:stretch>
        </p:blipFill>
        <p:spPr>
          <a:xfrm>
            <a:off x="567560" y="2236304"/>
            <a:ext cx="8439806" cy="3954289"/>
          </a:xfrm>
        </p:spPr>
      </p:pic>
      <p:sp>
        <p:nvSpPr>
          <p:cNvPr id="6" name="TextBox 5">
            <a:extLst>
              <a:ext uri="{FF2B5EF4-FFF2-40B4-BE49-F238E27FC236}">
                <a16:creationId xmlns:a16="http://schemas.microsoft.com/office/drawing/2014/main" id="{DF3D165B-3EA4-98FC-8FBC-57B718785423}"/>
              </a:ext>
            </a:extLst>
          </p:cNvPr>
          <p:cNvSpPr txBox="1"/>
          <p:nvPr/>
        </p:nvSpPr>
        <p:spPr>
          <a:xfrm>
            <a:off x="2477589" y="6408065"/>
            <a:ext cx="3100529" cy="369332"/>
          </a:xfrm>
          <a:prstGeom prst="rect">
            <a:avLst/>
          </a:prstGeom>
          <a:noFill/>
        </p:spPr>
        <p:txBody>
          <a:bodyPr wrap="none" rtlCol="0">
            <a:spAutoFit/>
          </a:bodyPr>
          <a:lstStyle/>
          <a:p>
            <a:r>
              <a:rPr lang="en-US" dirty="0"/>
              <a:t>Click Comment when ready!</a:t>
            </a:r>
          </a:p>
        </p:txBody>
      </p:sp>
      <p:sp>
        <p:nvSpPr>
          <p:cNvPr id="3" name="TextBox 2">
            <a:extLst>
              <a:ext uri="{FF2B5EF4-FFF2-40B4-BE49-F238E27FC236}">
                <a16:creationId xmlns:a16="http://schemas.microsoft.com/office/drawing/2014/main" id="{1F191E1B-B2CE-2A13-002B-B91CC05BFE65}"/>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030544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7286-F98B-5B67-16C5-566092F31263}"/>
              </a:ext>
            </a:extLst>
          </p:cNvPr>
          <p:cNvSpPr>
            <a:spLocks noGrp="1"/>
          </p:cNvSpPr>
          <p:nvPr>
            <p:ph type="title"/>
          </p:nvPr>
        </p:nvSpPr>
        <p:spPr/>
        <p:txBody>
          <a:bodyPr/>
          <a:lstStyle/>
          <a:p>
            <a:r>
              <a:rPr lang="en-US" dirty="0"/>
              <a:t>Adding Markup of website</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BF6B1116-841B-18C6-B5C6-838FAAFB005B}"/>
              </a:ext>
            </a:extLst>
          </p:cNvPr>
          <p:cNvPicPr>
            <a:picLocks noGrp="1" noChangeAspect="1"/>
          </p:cNvPicPr>
          <p:nvPr>
            <p:ph idx="1"/>
          </p:nvPr>
        </p:nvPicPr>
        <p:blipFill>
          <a:blip r:embed="rId2"/>
          <a:stretch>
            <a:fillRect/>
          </a:stretch>
        </p:blipFill>
        <p:spPr>
          <a:xfrm>
            <a:off x="681038" y="2607912"/>
            <a:ext cx="9613900" cy="3056639"/>
          </a:xfrm>
        </p:spPr>
      </p:pic>
      <p:sp>
        <p:nvSpPr>
          <p:cNvPr id="3" name="TextBox 2">
            <a:extLst>
              <a:ext uri="{FF2B5EF4-FFF2-40B4-BE49-F238E27FC236}">
                <a16:creationId xmlns:a16="http://schemas.microsoft.com/office/drawing/2014/main" id="{14AB0B75-18EC-F766-6B19-095BE9D94AB4}"/>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669914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2C7ED-991B-EB1F-A2C9-B0656BA7BC8C}"/>
              </a:ext>
            </a:extLst>
          </p:cNvPr>
          <p:cNvSpPr>
            <a:spLocks noGrp="1"/>
          </p:cNvSpPr>
          <p:nvPr>
            <p:ph type="title"/>
          </p:nvPr>
        </p:nvSpPr>
        <p:spPr/>
        <p:txBody>
          <a:bodyPr/>
          <a:lstStyle/>
          <a:p>
            <a:r>
              <a:rPr lang="en-US" dirty="0"/>
              <a:t>Issue Board</a:t>
            </a:r>
          </a:p>
        </p:txBody>
      </p:sp>
      <p:sp>
        <p:nvSpPr>
          <p:cNvPr id="3" name="TextBox 2">
            <a:extLst>
              <a:ext uri="{FF2B5EF4-FFF2-40B4-BE49-F238E27FC236}">
                <a16:creationId xmlns:a16="http://schemas.microsoft.com/office/drawing/2014/main" id="{EF480A0C-6C6D-2641-68F8-679797A1B7A5}"/>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pic>
        <p:nvPicPr>
          <p:cNvPr id="8" name="Content Placeholder 7" descr="A screenshot of a phone&#10;&#10;Description automatically generated">
            <a:extLst>
              <a:ext uri="{FF2B5EF4-FFF2-40B4-BE49-F238E27FC236}">
                <a16:creationId xmlns:a16="http://schemas.microsoft.com/office/drawing/2014/main" id="{F18B8FCD-747C-50CB-8669-F3D5832E2114}"/>
              </a:ext>
            </a:extLst>
          </p:cNvPr>
          <p:cNvPicPr>
            <a:picLocks noGrp="1" noChangeAspect="1"/>
          </p:cNvPicPr>
          <p:nvPr>
            <p:ph idx="1"/>
          </p:nvPr>
        </p:nvPicPr>
        <p:blipFill>
          <a:blip r:embed="rId2"/>
          <a:stretch>
            <a:fillRect/>
          </a:stretch>
        </p:blipFill>
        <p:spPr>
          <a:xfrm>
            <a:off x="2389909" y="2336800"/>
            <a:ext cx="4413572" cy="3598863"/>
          </a:xfrm>
        </p:spPr>
      </p:pic>
      <p:sp>
        <p:nvSpPr>
          <p:cNvPr id="9" name="TextBox 8">
            <a:extLst>
              <a:ext uri="{FF2B5EF4-FFF2-40B4-BE49-F238E27FC236}">
                <a16:creationId xmlns:a16="http://schemas.microsoft.com/office/drawing/2014/main" id="{F30C7C83-C61D-DD18-2C98-7E7E11FA5F4C}"/>
              </a:ext>
            </a:extLst>
          </p:cNvPr>
          <p:cNvSpPr txBox="1"/>
          <p:nvPr/>
        </p:nvSpPr>
        <p:spPr>
          <a:xfrm>
            <a:off x="8094518" y="2951018"/>
            <a:ext cx="3357009" cy="646331"/>
          </a:xfrm>
          <a:prstGeom prst="rect">
            <a:avLst/>
          </a:prstGeom>
          <a:noFill/>
        </p:spPr>
        <p:txBody>
          <a:bodyPr wrap="none" rtlCol="0">
            <a:spAutoFit/>
          </a:bodyPr>
          <a:lstStyle/>
          <a:p>
            <a:r>
              <a:rPr lang="en-US" dirty="0"/>
              <a:t>Issue boards are located under</a:t>
            </a:r>
          </a:p>
          <a:p>
            <a:r>
              <a:rPr lang="en-US" dirty="0"/>
              <a:t>Plan in the project Sidebar</a:t>
            </a:r>
          </a:p>
        </p:txBody>
      </p:sp>
    </p:spTree>
    <p:extLst>
      <p:ext uri="{BB962C8B-B14F-4D97-AF65-F5344CB8AC3E}">
        <p14:creationId xmlns:p14="http://schemas.microsoft.com/office/powerpoint/2010/main" val="3879565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5" name="Rectangle 14">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CD49F5-5905-ADF7-197E-594C5F7FF27F}"/>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Issue board	</a:t>
            </a:r>
          </a:p>
        </p:txBody>
      </p:sp>
      <p:pic>
        <p:nvPicPr>
          <p:cNvPr id="19" name="Picture 18">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6" name="TextBox 5">
            <a:extLst>
              <a:ext uri="{FF2B5EF4-FFF2-40B4-BE49-F238E27FC236}">
                <a16:creationId xmlns:a16="http://schemas.microsoft.com/office/drawing/2014/main" id="{CED7DC09-253E-C642-4114-2B305E150B53}"/>
              </a:ext>
            </a:extLst>
          </p:cNvPr>
          <p:cNvSpPr txBox="1"/>
          <p:nvPr/>
        </p:nvSpPr>
        <p:spPr>
          <a:xfrm>
            <a:off x="680321" y="2336873"/>
            <a:ext cx="3656289" cy="119379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400" dirty="0"/>
              <a:t>You can add other lists (upper right) In this case I added a TODO list. You can drag issues from each list.</a:t>
            </a:r>
          </a:p>
          <a:p>
            <a:pPr indent="-228600" defTabSz="914400">
              <a:lnSpc>
                <a:spcPct val="90000"/>
              </a:lnSpc>
              <a:spcAft>
                <a:spcPts val="600"/>
              </a:spcAft>
              <a:buFont typeface="Arial" panose="020B0604020202020204" pitchFamily="34" charset="0"/>
              <a:buChar char="•"/>
            </a:pPr>
            <a:r>
              <a:rPr lang="en-US" sz="1400" dirty="0"/>
              <a:t>Before you do this you must add a label</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5A5542B6-14F4-707E-D2D0-E268BE7028FC}"/>
              </a:ext>
            </a:extLst>
          </p:cNvPr>
          <p:cNvPicPr>
            <a:picLocks noGrp="1" noChangeAspect="1"/>
          </p:cNvPicPr>
          <p:nvPr>
            <p:ph idx="1"/>
          </p:nvPr>
        </p:nvPicPr>
        <p:blipFill>
          <a:blip r:embed="rId4"/>
          <a:stretch>
            <a:fillRect/>
          </a:stretch>
        </p:blipFill>
        <p:spPr>
          <a:xfrm>
            <a:off x="4958901" y="2170028"/>
            <a:ext cx="6942134" cy="3934447"/>
          </a:xfrm>
          <a:prstGeom prst="rect">
            <a:avLst/>
          </a:prstGeom>
          <a:ln>
            <a:noFill/>
          </a:ln>
          <a:effectLst>
            <a:outerShdw blurRad="76200" dist="63500" dir="5040000" algn="tl" rotWithShape="0">
              <a:srgbClr val="000000">
                <a:alpha val="41000"/>
              </a:srgbClr>
            </a:outerShdw>
          </a:effectLst>
        </p:spPr>
      </p:pic>
      <p:pic>
        <p:nvPicPr>
          <p:cNvPr id="4" name="Picture 3" descr="A screenshot of a computer&#10;&#10;Description automatically generated">
            <a:extLst>
              <a:ext uri="{FF2B5EF4-FFF2-40B4-BE49-F238E27FC236}">
                <a16:creationId xmlns:a16="http://schemas.microsoft.com/office/drawing/2014/main" id="{802C2B6E-9548-5AAE-3D87-27A7429ABEBC}"/>
              </a:ext>
            </a:extLst>
          </p:cNvPr>
          <p:cNvPicPr>
            <a:picLocks noChangeAspect="1"/>
          </p:cNvPicPr>
          <p:nvPr/>
        </p:nvPicPr>
        <p:blipFill>
          <a:blip r:embed="rId5"/>
          <a:stretch>
            <a:fillRect/>
          </a:stretch>
        </p:blipFill>
        <p:spPr>
          <a:xfrm>
            <a:off x="680321" y="3574866"/>
            <a:ext cx="3251200" cy="2540000"/>
          </a:xfrm>
          <a:prstGeom prst="rect">
            <a:avLst/>
          </a:prstGeom>
        </p:spPr>
      </p:pic>
    </p:spTree>
    <p:extLst>
      <p:ext uri="{BB962C8B-B14F-4D97-AF65-F5344CB8AC3E}">
        <p14:creationId xmlns:p14="http://schemas.microsoft.com/office/powerpoint/2010/main" val="3217295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D9B91-AC14-1E34-128B-8C1504D0603C}"/>
              </a:ext>
            </a:extLst>
          </p:cNvPr>
          <p:cNvSpPr>
            <a:spLocks noGrp="1"/>
          </p:cNvSpPr>
          <p:nvPr>
            <p:ph type="title"/>
          </p:nvPr>
        </p:nvSpPr>
        <p:spPr/>
        <p:txBody>
          <a:bodyPr/>
          <a:lstStyle/>
          <a:p>
            <a:r>
              <a:rPr lang="en-US" dirty="0"/>
              <a:t>Add Label</a:t>
            </a:r>
          </a:p>
        </p:txBody>
      </p:sp>
      <p:pic>
        <p:nvPicPr>
          <p:cNvPr id="5" name="Content Placeholder 4" descr="A screenshot of a computer&#10;&#10;Description automatically generated">
            <a:extLst>
              <a:ext uri="{FF2B5EF4-FFF2-40B4-BE49-F238E27FC236}">
                <a16:creationId xmlns:a16="http://schemas.microsoft.com/office/drawing/2014/main" id="{ECD72625-B4CE-2336-D91A-CDD633D5D994}"/>
              </a:ext>
            </a:extLst>
          </p:cNvPr>
          <p:cNvPicPr>
            <a:picLocks noGrp="1" noChangeAspect="1"/>
          </p:cNvPicPr>
          <p:nvPr>
            <p:ph idx="1"/>
          </p:nvPr>
        </p:nvPicPr>
        <p:blipFill>
          <a:blip r:embed="rId2"/>
          <a:stretch>
            <a:fillRect/>
          </a:stretch>
        </p:blipFill>
        <p:spPr>
          <a:xfrm>
            <a:off x="1352731" y="2336800"/>
            <a:ext cx="8270514" cy="3598863"/>
          </a:xfrm>
        </p:spPr>
      </p:pic>
      <p:sp>
        <p:nvSpPr>
          <p:cNvPr id="6" name="TextBox 5">
            <a:extLst>
              <a:ext uri="{FF2B5EF4-FFF2-40B4-BE49-F238E27FC236}">
                <a16:creationId xmlns:a16="http://schemas.microsoft.com/office/drawing/2014/main" id="{638E4FA5-5497-CB8F-FCDD-F61794DA6778}"/>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063508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05D39-5275-6E97-93DC-2918CBA6D967}"/>
              </a:ext>
            </a:extLst>
          </p:cNvPr>
          <p:cNvSpPr>
            <a:spLocks noGrp="1"/>
          </p:cNvSpPr>
          <p:nvPr>
            <p:ph type="title"/>
          </p:nvPr>
        </p:nvSpPr>
        <p:spPr/>
        <p:txBody>
          <a:bodyPr/>
          <a:lstStyle/>
          <a:p>
            <a:r>
              <a:rPr lang="en-US" dirty="0"/>
              <a:t>New Label</a:t>
            </a:r>
          </a:p>
        </p:txBody>
      </p:sp>
      <p:pic>
        <p:nvPicPr>
          <p:cNvPr id="9" name="Content Placeholder 8" descr="A screenshot of a computer&#10;&#10;Description automatically generated">
            <a:extLst>
              <a:ext uri="{FF2B5EF4-FFF2-40B4-BE49-F238E27FC236}">
                <a16:creationId xmlns:a16="http://schemas.microsoft.com/office/drawing/2014/main" id="{7C85BD70-B017-35A5-3AE4-8DFCAA5F82A4}"/>
              </a:ext>
            </a:extLst>
          </p:cNvPr>
          <p:cNvPicPr>
            <a:picLocks noGrp="1" noChangeAspect="1"/>
          </p:cNvPicPr>
          <p:nvPr>
            <p:ph idx="1"/>
          </p:nvPr>
        </p:nvPicPr>
        <p:blipFill>
          <a:blip r:embed="rId2"/>
          <a:stretch>
            <a:fillRect/>
          </a:stretch>
        </p:blipFill>
        <p:spPr>
          <a:xfrm>
            <a:off x="1591719" y="2336800"/>
            <a:ext cx="7792538" cy="3598863"/>
          </a:xfrm>
        </p:spPr>
      </p:pic>
      <p:sp>
        <p:nvSpPr>
          <p:cNvPr id="10" name="TextBox 9">
            <a:extLst>
              <a:ext uri="{FF2B5EF4-FFF2-40B4-BE49-F238E27FC236}">
                <a16:creationId xmlns:a16="http://schemas.microsoft.com/office/drawing/2014/main" id="{6C2BBB08-4152-0F54-FA3B-BA66AAFF6EC2}"/>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0207493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C5317A-4EDF-F1E3-DCBE-071861F62BD3}"/>
              </a:ext>
            </a:extLst>
          </p:cNvPr>
          <p:cNvSpPr>
            <a:spLocks noGrp="1"/>
          </p:cNvSpPr>
          <p:nvPr>
            <p:ph type="title"/>
          </p:nvPr>
        </p:nvSpPr>
        <p:spPr/>
        <p:txBody>
          <a:bodyPr/>
          <a:lstStyle/>
          <a:p>
            <a:r>
              <a:rPr lang="en-US" dirty="0"/>
              <a:t>Labels for Issue management</a:t>
            </a:r>
          </a:p>
        </p:txBody>
      </p:sp>
      <p:pic>
        <p:nvPicPr>
          <p:cNvPr id="11" name="Content Placeholder 10" descr="A screenshot of a computer&#10;&#10;Description automatically generated with medium confidence">
            <a:extLst>
              <a:ext uri="{FF2B5EF4-FFF2-40B4-BE49-F238E27FC236}">
                <a16:creationId xmlns:a16="http://schemas.microsoft.com/office/drawing/2014/main" id="{3227F5D1-AE40-BAE2-54CE-49F796870921}"/>
              </a:ext>
            </a:extLst>
          </p:cNvPr>
          <p:cNvPicPr>
            <a:picLocks noGrp="1" noChangeAspect="1"/>
          </p:cNvPicPr>
          <p:nvPr>
            <p:ph idx="1"/>
          </p:nvPr>
        </p:nvPicPr>
        <p:blipFill>
          <a:blip r:embed="rId2"/>
          <a:stretch>
            <a:fillRect/>
          </a:stretch>
        </p:blipFill>
        <p:spPr>
          <a:xfrm>
            <a:off x="681038" y="2532775"/>
            <a:ext cx="9613900" cy="3206912"/>
          </a:xfrm>
        </p:spPr>
      </p:pic>
      <p:sp>
        <p:nvSpPr>
          <p:cNvPr id="2" name="TextBox 1">
            <a:extLst>
              <a:ext uri="{FF2B5EF4-FFF2-40B4-BE49-F238E27FC236}">
                <a16:creationId xmlns:a16="http://schemas.microsoft.com/office/drawing/2014/main" id="{20B1E221-54FC-4748-571D-4D2C9D1F63E7}"/>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340302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6" name="Rectangle 15">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10" name="Content Placeholder 6">
            <a:extLst>
              <a:ext uri="{FF2B5EF4-FFF2-40B4-BE49-F238E27FC236}">
                <a16:creationId xmlns:a16="http://schemas.microsoft.com/office/drawing/2014/main" id="{9ACD7777-E23A-BB46-99D4-3AB4A9544D39}"/>
              </a:ext>
            </a:extLst>
          </p:cNvPr>
          <p:cNvPicPr>
            <a:picLocks noChangeAspect="1"/>
          </p:cNvPicPr>
          <p:nvPr/>
        </p:nvPicPr>
        <p:blipFill rotWithShape="1">
          <a:blip r:embed="rId3"/>
          <a:srcRect r="10222" b="2"/>
          <a:stretch/>
        </p:blipFill>
        <p:spPr>
          <a:xfrm>
            <a:off x="5302752" y="781354"/>
            <a:ext cx="6044517" cy="5821888"/>
          </a:xfrm>
          <a:prstGeom prst="rect">
            <a:avLst/>
          </a:prstGeom>
          <a:ln>
            <a:noFill/>
          </a:ln>
          <a:effectLst/>
        </p:spPr>
      </p:pic>
      <p:sp>
        <p:nvSpPr>
          <p:cNvPr id="19" name="Rectangle 18">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7926C8-180B-5949-9727-ADDA9CE1F299}"/>
              </a:ext>
            </a:extLst>
          </p:cNvPr>
          <p:cNvSpPr>
            <a:spLocks noGrp="1"/>
          </p:cNvSpPr>
          <p:nvPr>
            <p:ph type="title"/>
          </p:nvPr>
        </p:nvSpPr>
        <p:spPr>
          <a:xfrm>
            <a:off x="680322" y="753228"/>
            <a:ext cx="3679028" cy="1080938"/>
          </a:xfrm>
        </p:spPr>
        <p:txBody>
          <a:bodyPr>
            <a:normAutofit/>
          </a:bodyPr>
          <a:lstStyle/>
          <a:p>
            <a:r>
              <a:rPr lang="en-US" sz="2700"/>
              <a:t>View directory structure after clone</a:t>
            </a:r>
          </a:p>
        </p:txBody>
      </p:sp>
      <p:pic>
        <p:nvPicPr>
          <p:cNvPr id="21" name="Picture 20">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12" name="Content Placeholder 11">
            <a:extLst>
              <a:ext uri="{FF2B5EF4-FFF2-40B4-BE49-F238E27FC236}">
                <a16:creationId xmlns:a16="http://schemas.microsoft.com/office/drawing/2014/main" id="{9CF83F93-7DCB-49E8-86F1-B9AF6EB31FE3}"/>
              </a:ext>
            </a:extLst>
          </p:cNvPr>
          <p:cNvSpPr>
            <a:spLocks noGrp="1"/>
          </p:cNvSpPr>
          <p:nvPr>
            <p:ph idx="1"/>
          </p:nvPr>
        </p:nvSpPr>
        <p:spPr>
          <a:xfrm>
            <a:off x="680322" y="2336873"/>
            <a:ext cx="3581635" cy="3599316"/>
          </a:xfrm>
        </p:spPr>
        <p:txBody>
          <a:bodyPr>
            <a:normAutofit/>
          </a:bodyPr>
          <a:lstStyle/>
          <a:p>
            <a:r>
              <a:rPr lang="en-US" sz="1600" dirty="0"/>
              <a:t>Once the files are cloned you can start updating files, adding new ones, and  deleting others.</a:t>
            </a:r>
          </a:p>
          <a:p>
            <a:r>
              <a:rPr lang="en-US" sz="1600" dirty="0"/>
              <a:t>Edit file (mac: vi 02_02_.ntp.yml</a:t>
            </a:r>
          </a:p>
          <a:p>
            <a:r>
              <a:rPr lang="en-US" sz="1600" dirty="0"/>
              <a:t>Run: git status   </a:t>
            </a:r>
          </a:p>
          <a:p>
            <a:r>
              <a:rPr lang="en-US" sz="1600" dirty="0"/>
              <a:t>Run: git add .</a:t>
            </a:r>
          </a:p>
          <a:p>
            <a:r>
              <a:rPr lang="en-US" sz="1600" dirty="0"/>
              <a:t>Run: git commit –a –m “update </a:t>
            </a:r>
            <a:r>
              <a:rPr lang="en-US" sz="1600" dirty="0" err="1"/>
              <a:t>ntp</a:t>
            </a:r>
            <a:r>
              <a:rPr lang="en-US" sz="1600" dirty="0"/>
              <a:t>”</a:t>
            </a:r>
          </a:p>
          <a:p>
            <a:r>
              <a:rPr lang="en-US" sz="1600" dirty="0"/>
              <a:t>Run: git push origin master</a:t>
            </a:r>
          </a:p>
          <a:p>
            <a:r>
              <a:rPr lang="en-US" sz="1600" dirty="0"/>
              <a:t>Run: it may ask for username and password</a:t>
            </a:r>
          </a:p>
          <a:p>
            <a:endParaRPr lang="en-US" sz="1600" dirty="0"/>
          </a:p>
          <a:p>
            <a:endParaRPr lang="en-US" sz="1600" dirty="0"/>
          </a:p>
        </p:txBody>
      </p:sp>
    </p:spTree>
    <p:extLst>
      <p:ext uri="{BB962C8B-B14F-4D97-AF65-F5344CB8AC3E}">
        <p14:creationId xmlns:p14="http://schemas.microsoft.com/office/powerpoint/2010/main" val="36900434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7793-7AB7-7524-E309-70FB3C7A00FF}"/>
              </a:ext>
            </a:extLst>
          </p:cNvPr>
          <p:cNvSpPr>
            <a:spLocks noGrp="1"/>
          </p:cNvSpPr>
          <p:nvPr>
            <p:ph type="title"/>
          </p:nvPr>
        </p:nvSpPr>
        <p:spPr/>
        <p:txBody>
          <a:bodyPr/>
          <a:lstStyle/>
          <a:p>
            <a:r>
              <a:rPr lang="en-US" dirty="0"/>
              <a:t>Add new list to Issue board</a:t>
            </a:r>
          </a:p>
        </p:txBody>
      </p:sp>
      <p:pic>
        <p:nvPicPr>
          <p:cNvPr id="6" name="Content Placeholder 5" descr="A screenshot of a computer&#10;&#10;Description automatically generated">
            <a:extLst>
              <a:ext uri="{FF2B5EF4-FFF2-40B4-BE49-F238E27FC236}">
                <a16:creationId xmlns:a16="http://schemas.microsoft.com/office/drawing/2014/main" id="{5FDEA3B0-37C4-96E4-8EB9-2A6934D044C6}"/>
              </a:ext>
            </a:extLst>
          </p:cNvPr>
          <p:cNvPicPr>
            <a:picLocks noGrp="1" noChangeAspect="1"/>
          </p:cNvPicPr>
          <p:nvPr>
            <p:ph idx="1"/>
          </p:nvPr>
        </p:nvPicPr>
        <p:blipFill>
          <a:blip r:embed="rId2"/>
          <a:stretch>
            <a:fillRect/>
          </a:stretch>
        </p:blipFill>
        <p:spPr>
          <a:xfrm>
            <a:off x="680321" y="2336800"/>
            <a:ext cx="8955849" cy="4012045"/>
          </a:xfrm>
        </p:spPr>
      </p:pic>
      <p:sp>
        <p:nvSpPr>
          <p:cNvPr id="4" name="TextBox 3">
            <a:extLst>
              <a:ext uri="{FF2B5EF4-FFF2-40B4-BE49-F238E27FC236}">
                <a16:creationId xmlns:a16="http://schemas.microsoft.com/office/drawing/2014/main" id="{BAA8D080-FB36-B21B-1B6D-61D9A8E8F18A}"/>
              </a:ext>
            </a:extLst>
          </p:cNvPr>
          <p:cNvSpPr txBox="1"/>
          <p:nvPr/>
        </p:nvSpPr>
        <p:spPr>
          <a:xfrm>
            <a:off x="10913484" y="2420933"/>
            <a:ext cx="1164452" cy="2031325"/>
          </a:xfrm>
          <a:prstGeom prst="rect">
            <a:avLst/>
          </a:prstGeom>
          <a:noFill/>
        </p:spPr>
        <p:txBody>
          <a:bodyPr wrap="square" rtlCol="0">
            <a:spAutoFit/>
          </a:bodyPr>
          <a:lstStyle/>
          <a:p>
            <a:r>
              <a:rPr lang="en-US" dirty="0"/>
              <a:t>Click Create list</a:t>
            </a:r>
          </a:p>
          <a:p>
            <a:r>
              <a:rPr lang="en-US" dirty="0"/>
              <a:t>Select Label</a:t>
            </a:r>
          </a:p>
          <a:p>
            <a:r>
              <a:rPr lang="en-US" dirty="0"/>
              <a:t>Click add to board</a:t>
            </a:r>
          </a:p>
        </p:txBody>
      </p:sp>
      <p:sp>
        <p:nvSpPr>
          <p:cNvPr id="7" name="TextBox 6">
            <a:extLst>
              <a:ext uri="{FF2B5EF4-FFF2-40B4-BE49-F238E27FC236}">
                <a16:creationId xmlns:a16="http://schemas.microsoft.com/office/drawing/2014/main" id="{7DCB242F-AD39-7188-1003-54A58B79B708}"/>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127866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7793-7AB7-7524-E309-70FB3C7A00FF}"/>
              </a:ext>
            </a:extLst>
          </p:cNvPr>
          <p:cNvSpPr>
            <a:spLocks noGrp="1"/>
          </p:cNvSpPr>
          <p:nvPr>
            <p:ph type="title"/>
          </p:nvPr>
        </p:nvSpPr>
        <p:spPr/>
        <p:txBody>
          <a:bodyPr/>
          <a:lstStyle/>
          <a:p>
            <a:r>
              <a:rPr lang="en-US" dirty="0"/>
              <a:t>Issue boards</a:t>
            </a:r>
          </a:p>
        </p:txBody>
      </p:sp>
      <p:sp>
        <p:nvSpPr>
          <p:cNvPr id="7" name="TextBox 6">
            <a:extLst>
              <a:ext uri="{FF2B5EF4-FFF2-40B4-BE49-F238E27FC236}">
                <a16:creationId xmlns:a16="http://schemas.microsoft.com/office/drawing/2014/main" id="{7DCB242F-AD39-7188-1003-54A58B79B708}"/>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
        <p:nvSpPr>
          <p:cNvPr id="5" name="Content Placeholder 4">
            <a:extLst>
              <a:ext uri="{FF2B5EF4-FFF2-40B4-BE49-F238E27FC236}">
                <a16:creationId xmlns:a16="http://schemas.microsoft.com/office/drawing/2014/main" id="{BFD67065-E339-7F1E-519B-261EBADE2EAF}"/>
              </a:ext>
            </a:extLst>
          </p:cNvPr>
          <p:cNvSpPr>
            <a:spLocks noGrp="1"/>
          </p:cNvSpPr>
          <p:nvPr>
            <p:ph idx="1"/>
          </p:nvPr>
        </p:nvSpPr>
        <p:spPr/>
        <p:txBody>
          <a:bodyPr/>
          <a:lstStyle/>
          <a:p>
            <a:r>
              <a:rPr lang="en-US" dirty="0"/>
              <a:t>You can move lists on the issue board by just drag and drop.</a:t>
            </a:r>
          </a:p>
        </p:txBody>
      </p:sp>
    </p:spTree>
    <p:extLst>
      <p:ext uri="{BB962C8B-B14F-4D97-AF65-F5344CB8AC3E}">
        <p14:creationId xmlns:p14="http://schemas.microsoft.com/office/powerpoint/2010/main" val="14096002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E53D-01D5-3FB5-1C66-F68756CF92E4}"/>
              </a:ext>
            </a:extLst>
          </p:cNvPr>
          <p:cNvSpPr>
            <a:spLocks noGrp="1"/>
          </p:cNvSpPr>
          <p:nvPr>
            <p:ph type="title"/>
          </p:nvPr>
        </p:nvSpPr>
        <p:spPr/>
        <p:txBody>
          <a:bodyPr/>
          <a:lstStyle/>
          <a:p>
            <a:r>
              <a:rPr lang="en-US" dirty="0"/>
              <a:t>Labels for issue management</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A978C49D-89E2-C1F3-67AA-E5CC9B630EAB}"/>
              </a:ext>
            </a:extLst>
          </p:cNvPr>
          <p:cNvPicPr>
            <a:picLocks noGrp="1" noChangeAspect="1"/>
          </p:cNvPicPr>
          <p:nvPr>
            <p:ph idx="1"/>
          </p:nvPr>
        </p:nvPicPr>
        <p:blipFill>
          <a:blip r:embed="rId2"/>
          <a:stretch>
            <a:fillRect/>
          </a:stretch>
        </p:blipFill>
        <p:spPr>
          <a:xfrm>
            <a:off x="4027273" y="2336800"/>
            <a:ext cx="2921429" cy="3598863"/>
          </a:xfrm>
        </p:spPr>
      </p:pic>
      <p:sp>
        <p:nvSpPr>
          <p:cNvPr id="3" name="TextBox 2">
            <a:extLst>
              <a:ext uri="{FF2B5EF4-FFF2-40B4-BE49-F238E27FC236}">
                <a16:creationId xmlns:a16="http://schemas.microsoft.com/office/drawing/2014/main" id="{1EAA2B35-4F62-7CC8-969C-D5BBDC0E8ABA}"/>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242060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0" name="Rectangle 9">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Blue arrows pointing at a red button">
            <a:extLst>
              <a:ext uri="{FF2B5EF4-FFF2-40B4-BE49-F238E27FC236}">
                <a16:creationId xmlns:a16="http://schemas.microsoft.com/office/drawing/2014/main" id="{02AF671F-0DE0-D2D9-64F1-5BBD3BF73CEA}"/>
              </a:ext>
            </a:extLst>
          </p:cNvPr>
          <p:cNvPicPr>
            <a:picLocks noChangeAspect="1"/>
          </p:cNvPicPr>
          <p:nvPr/>
        </p:nvPicPr>
        <p:blipFill rotWithShape="1">
          <a:blip r:embed="rId3"/>
          <a:srcRect l="31595" r="23222"/>
          <a:stretch/>
        </p:blipFill>
        <p:spPr>
          <a:xfrm>
            <a:off x="7547810" y="10"/>
            <a:ext cx="4641013" cy="6856310"/>
          </a:xfrm>
          <a:prstGeom prst="rect">
            <a:avLst/>
          </a:prstGeom>
          <a:ln>
            <a:noFill/>
          </a:ln>
          <a:effectLst/>
        </p:spPr>
      </p:pic>
      <p:sp>
        <p:nvSpPr>
          <p:cNvPr id="13" name="Rectangle 12">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FE197A-AE2E-3B0D-DBC6-67045924D74A}"/>
              </a:ext>
            </a:extLst>
          </p:cNvPr>
          <p:cNvSpPr>
            <a:spLocks noGrp="1"/>
          </p:cNvSpPr>
          <p:nvPr>
            <p:ph type="title"/>
          </p:nvPr>
        </p:nvSpPr>
        <p:spPr>
          <a:xfrm>
            <a:off x="680321" y="753228"/>
            <a:ext cx="7087552" cy="1080938"/>
          </a:xfrm>
        </p:spPr>
        <p:txBody>
          <a:bodyPr>
            <a:normAutofit/>
          </a:bodyPr>
          <a:lstStyle/>
          <a:p>
            <a:r>
              <a:rPr lang="en-US" dirty="0"/>
              <a:t>Milestones</a:t>
            </a:r>
          </a:p>
        </p:txBody>
      </p:sp>
      <p:pic>
        <p:nvPicPr>
          <p:cNvPr id="15" name="Picture 14">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42EEB9BA-088A-CF72-E793-62A51D49FBD1}"/>
              </a:ext>
            </a:extLst>
          </p:cNvPr>
          <p:cNvSpPr>
            <a:spLocks noGrp="1"/>
          </p:cNvSpPr>
          <p:nvPr>
            <p:ph idx="1"/>
          </p:nvPr>
        </p:nvSpPr>
        <p:spPr>
          <a:xfrm>
            <a:off x="680321" y="2336873"/>
            <a:ext cx="6423211" cy="3599316"/>
          </a:xfrm>
        </p:spPr>
        <p:txBody>
          <a:bodyPr>
            <a:normAutofit/>
          </a:bodyPr>
          <a:lstStyle/>
          <a:p>
            <a:pPr marL="0" indent="0">
              <a:buNone/>
            </a:pPr>
            <a:r>
              <a:rPr lang="en-US" sz="2000"/>
              <a:t>Milestones offer a way of grouping issues and merge requests that represent a specific release or timeboxed period to get work done.</a:t>
            </a:r>
          </a:p>
        </p:txBody>
      </p:sp>
    </p:spTree>
    <p:extLst>
      <p:ext uri="{BB962C8B-B14F-4D97-AF65-F5344CB8AC3E}">
        <p14:creationId xmlns:p14="http://schemas.microsoft.com/office/powerpoint/2010/main" val="24268507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BB5E-C9BB-E482-6783-BB33B3763200}"/>
              </a:ext>
            </a:extLst>
          </p:cNvPr>
          <p:cNvSpPr>
            <a:spLocks noGrp="1"/>
          </p:cNvSpPr>
          <p:nvPr>
            <p:ph type="title"/>
          </p:nvPr>
        </p:nvSpPr>
        <p:spPr/>
        <p:txBody>
          <a:bodyPr/>
          <a:lstStyle/>
          <a:p>
            <a:r>
              <a:rPr lang="en-US" dirty="0"/>
              <a:t>Milestones</a:t>
            </a:r>
          </a:p>
        </p:txBody>
      </p:sp>
      <p:sp>
        <p:nvSpPr>
          <p:cNvPr id="3" name="TextBox 2">
            <a:extLst>
              <a:ext uri="{FF2B5EF4-FFF2-40B4-BE49-F238E27FC236}">
                <a16:creationId xmlns:a16="http://schemas.microsoft.com/office/drawing/2014/main" id="{1857754F-AE91-DB7B-1F23-FBB4303CB56A}"/>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pic>
        <p:nvPicPr>
          <p:cNvPr id="8" name="Content Placeholder 7" descr="A screenshot of a phone&#10;&#10;Description automatically generated">
            <a:extLst>
              <a:ext uri="{FF2B5EF4-FFF2-40B4-BE49-F238E27FC236}">
                <a16:creationId xmlns:a16="http://schemas.microsoft.com/office/drawing/2014/main" id="{7E4ABFF2-3FE7-D36D-BB76-FC1AC9082419}"/>
              </a:ext>
            </a:extLst>
          </p:cNvPr>
          <p:cNvPicPr>
            <a:picLocks noGrp="1" noChangeAspect="1"/>
          </p:cNvPicPr>
          <p:nvPr>
            <p:ph idx="1"/>
          </p:nvPr>
        </p:nvPicPr>
        <p:blipFill>
          <a:blip r:embed="rId2"/>
          <a:stretch>
            <a:fillRect/>
          </a:stretch>
        </p:blipFill>
        <p:spPr>
          <a:xfrm>
            <a:off x="559932" y="2264064"/>
            <a:ext cx="3143585" cy="3598863"/>
          </a:xfrm>
        </p:spPr>
      </p:pic>
      <p:sp>
        <p:nvSpPr>
          <p:cNvPr id="9" name="TextBox 8">
            <a:extLst>
              <a:ext uri="{FF2B5EF4-FFF2-40B4-BE49-F238E27FC236}">
                <a16:creationId xmlns:a16="http://schemas.microsoft.com/office/drawing/2014/main" id="{39C4035F-29B4-4134-5719-6F399754C2B2}"/>
              </a:ext>
            </a:extLst>
          </p:cNvPr>
          <p:cNvSpPr txBox="1"/>
          <p:nvPr/>
        </p:nvSpPr>
        <p:spPr>
          <a:xfrm>
            <a:off x="6096000" y="2722418"/>
            <a:ext cx="6129370" cy="923330"/>
          </a:xfrm>
          <a:prstGeom prst="rect">
            <a:avLst/>
          </a:prstGeom>
          <a:noFill/>
        </p:spPr>
        <p:txBody>
          <a:bodyPr wrap="none" rtlCol="0">
            <a:spAutoFit/>
          </a:bodyPr>
          <a:lstStyle/>
          <a:p>
            <a:r>
              <a:rPr lang="en-US" dirty="0"/>
              <a:t>You create Milestones by opening up the Plan area on the</a:t>
            </a:r>
          </a:p>
          <a:p>
            <a:r>
              <a:rPr lang="en-US" dirty="0"/>
              <a:t>Sidebar (where issues are).</a:t>
            </a:r>
          </a:p>
          <a:p>
            <a:r>
              <a:rPr lang="en-US" dirty="0"/>
              <a:t>Click Milestones and then click New milestone</a:t>
            </a:r>
          </a:p>
        </p:txBody>
      </p:sp>
      <p:pic>
        <p:nvPicPr>
          <p:cNvPr id="11" name="Picture 10" descr="A screenshot of a computer screen&#10;&#10;Description automatically generated">
            <a:extLst>
              <a:ext uri="{FF2B5EF4-FFF2-40B4-BE49-F238E27FC236}">
                <a16:creationId xmlns:a16="http://schemas.microsoft.com/office/drawing/2014/main" id="{1B36AC1D-E9B6-2BD1-4F3F-5A3F715BD557}"/>
              </a:ext>
            </a:extLst>
          </p:cNvPr>
          <p:cNvPicPr>
            <a:picLocks noChangeAspect="1"/>
          </p:cNvPicPr>
          <p:nvPr/>
        </p:nvPicPr>
        <p:blipFill>
          <a:blip r:embed="rId3"/>
          <a:stretch>
            <a:fillRect/>
          </a:stretch>
        </p:blipFill>
        <p:spPr>
          <a:xfrm>
            <a:off x="6096000" y="3727435"/>
            <a:ext cx="5759450" cy="2809487"/>
          </a:xfrm>
          <a:prstGeom prst="rect">
            <a:avLst/>
          </a:prstGeom>
        </p:spPr>
      </p:pic>
    </p:spTree>
    <p:extLst>
      <p:ext uri="{BB962C8B-B14F-4D97-AF65-F5344CB8AC3E}">
        <p14:creationId xmlns:p14="http://schemas.microsoft.com/office/powerpoint/2010/main" val="41490149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D380-E309-D6B7-D32E-58D496CC7C35}"/>
              </a:ext>
            </a:extLst>
          </p:cNvPr>
          <p:cNvSpPr>
            <a:spLocks noGrp="1"/>
          </p:cNvSpPr>
          <p:nvPr>
            <p:ph type="title"/>
          </p:nvPr>
        </p:nvSpPr>
        <p:spPr/>
        <p:txBody>
          <a:bodyPr/>
          <a:lstStyle/>
          <a:p>
            <a:r>
              <a:rPr lang="en-US" dirty="0"/>
              <a:t>Milestones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B5382CFA-E1D5-EB9D-A108-CB6A4FF78A0C}"/>
              </a:ext>
            </a:extLst>
          </p:cNvPr>
          <p:cNvPicPr>
            <a:picLocks noGrp="1" noChangeAspect="1"/>
          </p:cNvPicPr>
          <p:nvPr>
            <p:ph idx="1"/>
          </p:nvPr>
        </p:nvPicPr>
        <p:blipFill>
          <a:blip r:embed="rId2"/>
          <a:stretch>
            <a:fillRect/>
          </a:stretch>
        </p:blipFill>
        <p:spPr>
          <a:xfrm>
            <a:off x="1843098" y="2336800"/>
            <a:ext cx="7289779" cy="3598863"/>
          </a:xfrm>
        </p:spPr>
      </p:pic>
      <p:sp>
        <p:nvSpPr>
          <p:cNvPr id="6" name="TextBox 5">
            <a:extLst>
              <a:ext uri="{FF2B5EF4-FFF2-40B4-BE49-F238E27FC236}">
                <a16:creationId xmlns:a16="http://schemas.microsoft.com/office/drawing/2014/main" id="{3CDFA18E-9372-5906-382E-B739F74FC0E7}"/>
              </a:ext>
            </a:extLst>
          </p:cNvPr>
          <p:cNvSpPr txBox="1"/>
          <p:nvPr/>
        </p:nvSpPr>
        <p:spPr>
          <a:xfrm>
            <a:off x="2028497" y="6148552"/>
            <a:ext cx="3770584" cy="369332"/>
          </a:xfrm>
          <a:prstGeom prst="rect">
            <a:avLst/>
          </a:prstGeom>
          <a:noFill/>
        </p:spPr>
        <p:txBody>
          <a:bodyPr wrap="none" rtlCol="0">
            <a:spAutoFit/>
          </a:bodyPr>
          <a:lstStyle/>
          <a:p>
            <a:r>
              <a:rPr lang="en-US" dirty="0"/>
              <a:t>Click the Create milestone button</a:t>
            </a:r>
          </a:p>
        </p:txBody>
      </p:sp>
      <p:sp>
        <p:nvSpPr>
          <p:cNvPr id="3" name="TextBox 2">
            <a:extLst>
              <a:ext uri="{FF2B5EF4-FFF2-40B4-BE49-F238E27FC236}">
                <a16:creationId xmlns:a16="http://schemas.microsoft.com/office/drawing/2014/main" id="{3D059B35-A203-2D2F-6504-2A5D3CAE5ECB}"/>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611536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A06D-883C-9A64-C828-4DE7F34D491D}"/>
              </a:ext>
            </a:extLst>
          </p:cNvPr>
          <p:cNvSpPr>
            <a:spLocks noGrp="1"/>
          </p:cNvSpPr>
          <p:nvPr>
            <p:ph type="title"/>
          </p:nvPr>
        </p:nvSpPr>
        <p:spPr>
          <a:xfrm>
            <a:off x="680321" y="753228"/>
            <a:ext cx="9613861" cy="1080938"/>
          </a:xfrm>
        </p:spPr>
        <p:txBody>
          <a:bodyPr>
            <a:normAutofit/>
          </a:bodyPr>
          <a:lstStyle/>
          <a:p>
            <a:r>
              <a:rPr lang="en-US" dirty="0"/>
              <a:t>Milestones	</a:t>
            </a:r>
          </a:p>
        </p:txBody>
      </p:sp>
      <p:sp>
        <p:nvSpPr>
          <p:cNvPr id="9" name="Content Placeholder 8">
            <a:extLst>
              <a:ext uri="{FF2B5EF4-FFF2-40B4-BE49-F238E27FC236}">
                <a16:creationId xmlns:a16="http://schemas.microsoft.com/office/drawing/2014/main" id="{994CC075-0AFC-CBE5-3A27-37293D179F97}"/>
              </a:ext>
            </a:extLst>
          </p:cNvPr>
          <p:cNvSpPr>
            <a:spLocks noGrp="1"/>
          </p:cNvSpPr>
          <p:nvPr>
            <p:ph idx="1"/>
          </p:nvPr>
        </p:nvSpPr>
        <p:spPr>
          <a:xfrm>
            <a:off x="3777672" y="2336873"/>
            <a:ext cx="6516509" cy="3599316"/>
          </a:xfrm>
        </p:spPr>
        <p:txBody>
          <a:bodyPr>
            <a:normAutofit/>
          </a:bodyPr>
          <a:lstStyle/>
          <a:p>
            <a:pPr marL="0" indent="0">
              <a:buNone/>
            </a:pPr>
            <a:r>
              <a:rPr lang="en-US" dirty="0"/>
              <a:t>Assign Milestone </a:t>
            </a:r>
            <a:r>
              <a:rPr lang="en-US"/>
              <a:t>to issue.</a:t>
            </a:r>
          </a:p>
        </p:txBody>
      </p:sp>
      <p:pic>
        <p:nvPicPr>
          <p:cNvPr id="5" name="Content Placeholder 4" descr="A screenshot of a phone&#10;&#10;Description automatically generated with low confidence">
            <a:extLst>
              <a:ext uri="{FF2B5EF4-FFF2-40B4-BE49-F238E27FC236}">
                <a16:creationId xmlns:a16="http://schemas.microsoft.com/office/drawing/2014/main" id="{257D41FF-F004-B569-48D1-FE0F918CDD82}"/>
              </a:ext>
            </a:extLst>
          </p:cNvPr>
          <p:cNvPicPr>
            <a:picLocks noChangeAspect="1"/>
          </p:cNvPicPr>
          <p:nvPr/>
        </p:nvPicPr>
        <p:blipFill rotWithShape="1">
          <a:blip r:embed="rId2"/>
          <a:srcRect t="1303" r="1" b="2811"/>
          <a:stretch/>
        </p:blipFill>
        <p:spPr>
          <a:xfrm>
            <a:off x="794325" y="2336872"/>
            <a:ext cx="2692907" cy="3598789"/>
          </a:xfrm>
          <a:prstGeom prst="rect">
            <a:avLst/>
          </a:prstGeom>
          <a:ln>
            <a:noFill/>
          </a:ln>
          <a:effectLst>
            <a:outerShdw blurRad="76200" dist="63500" dir="5040000" algn="tl" rotWithShape="0">
              <a:srgbClr val="000000">
                <a:alpha val="41000"/>
              </a:srgbClr>
            </a:outerShdw>
          </a:effectLst>
        </p:spPr>
      </p:pic>
      <p:sp>
        <p:nvSpPr>
          <p:cNvPr id="3" name="TextBox 2">
            <a:extLst>
              <a:ext uri="{FF2B5EF4-FFF2-40B4-BE49-F238E27FC236}">
                <a16:creationId xmlns:a16="http://schemas.microsoft.com/office/drawing/2014/main" id="{8399ECF4-159E-5069-7F93-9DEADE02974D}"/>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1323976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C9BAC-4600-79E4-A92D-16CABE1581DA}"/>
              </a:ext>
            </a:extLst>
          </p:cNvPr>
          <p:cNvSpPr>
            <a:spLocks noGrp="1"/>
          </p:cNvSpPr>
          <p:nvPr>
            <p:ph type="title"/>
          </p:nvPr>
        </p:nvSpPr>
        <p:spPr/>
        <p:txBody>
          <a:bodyPr/>
          <a:lstStyle/>
          <a:p>
            <a:r>
              <a:rPr lang="en-US" dirty="0"/>
              <a:t>Merge requests</a:t>
            </a:r>
          </a:p>
        </p:txBody>
      </p:sp>
      <p:sp>
        <p:nvSpPr>
          <p:cNvPr id="3" name="Content Placeholder 2">
            <a:extLst>
              <a:ext uri="{FF2B5EF4-FFF2-40B4-BE49-F238E27FC236}">
                <a16:creationId xmlns:a16="http://schemas.microsoft.com/office/drawing/2014/main" id="{9F098FF2-F719-F569-B6F9-31B7AE089764}"/>
              </a:ext>
            </a:extLst>
          </p:cNvPr>
          <p:cNvSpPr>
            <a:spLocks noGrp="1"/>
          </p:cNvSpPr>
          <p:nvPr>
            <p:ph idx="1"/>
          </p:nvPr>
        </p:nvSpPr>
        <p:spPr/>
        <p:txBody>
          <a:bodyPr/>
          <a:lstStyle/>
          <a:p>
            <a:r>
              <a:rPr lang="en-US" dirty="0"/>
              <a:t>Merge requests are tasks that are assigned to someone to merge one branch into another.</a:t>
            </a:r>
          </a:p>
          <a:p>
            <a:endParaRPr lang="en-US" dirty="0"/>
          </a:p>
        </p:txBody>
      </p:sp>
      <p:sp>
        <p:nvSpPr>
          <p:cNvPr id="4" name="TextBox 3">
            <a:extLst>
              <a:ext uri="{FF2B5EF4-FFF2-40B4-BE49-F238E27FC236}">
                <a16:creationId xmlns:a16="http://schemas.microsoft.com/office/drawing/2014/main" id="{8ABED64D-D3D9-D762-A8EE-FD28EF9B7238}"/>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42315352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0FBC-D173-9DCD-8F5A-45D73105D302}"/>
              </a:ext>
            </a:extLst>
          </p:cNvPr>
          <p:cNvSpPr>
            <a:spLocks noGrp="1"/>
          </p:cNvSpPr>
          <p:nvPr>
            <p:ph type="title"/>
          </p:nvPr>
        </p:nvSpPr>
        <p:spPr/>
        <p:txBody>
          <a:bodyPr/>
          <a:lstStyle/>
          <a:p>
            <a:r>
              <a:rPr lang="en-US" dirty="0"/>
              <a:t>Example project</a:t>
            </a:r>
          </a:p>
        </p:txBody>
      </p:sp>
      <p:sp>
        <p:nvSpPr>
          <p:cNvPr id="3" name="Content Placeholder 2">
            <a:extLst>
              <a:ext uri="{FF2B5EF4-FFF2-40B4-BE49-F238E27FC236}">
                <a16:creationId xmlns:a16="http://schemas.microsoft.com/office/drawing/2014/main" id="{3927E8B0-6975-02BA-8CE9-0CA8E4992BAD}"/>
              </a:ext>
            </a:extLst>
          </p:cNvPr>
          <p:cNvSpPr>
            <a:spLocks noGrp="1"/>
          </p:cNvSpPr>
          <p:nvPr>
            <p:ph idx="1"/>
          </p:nvPr>
        </p:nvSpPr>
        <p:spPr/>
        <p:txBody>
          <a:bodyPr/>
          <a:lstStyle/>
          <a:p>
            <a:r>
              <a:rPr lang="en-US" dirty="0"/>
              <a:t>New branches should start with the issue number followed by a hyphen-separated description of the branch.</a:t>
            </a:r>
          </a:p>
          <a:p>
            <a:r>
              <a:rPr lang="en-US" dirty="0"/>
              <a:t>git branch </a:t>
            </a:r>
            <a:r>
              <a:rPr lang="en-US" dirty="0">
                <a:effectLst/>
                <a:latin typeface="Menlo" panose="020B0609030804020204" pitchFamily="49" charset="0"/>
              </a:rPr>
              <a:t>1-new-function-for-run_ansible_ci</a:t>
            </a:r>
          </a:p>
          <a:p>
            <a:r>
              <a:rPr lang="en-US" dirty="0">
                <a:effectLst/>
                <a:latin typeface="Menlo" panose="020B0609030804020204" pitchFamily="49" charset="0"/>
              </a:rPr>
              <a:t>git checkout 1-new-function-for-run_ansible_ci</a:t>
            </a:r>
          </a:p>
          <a:p>
            <a:r>
              <a:rPr lang="en-US" dirty="0">
                <a:latin typeface="Menlo" panose="020B0609030804020204" pitchFamily="49" charset="0"/>
              </a:rPr>
              <a:t>Can also be shortened to the following:</a:t>
            </a:r>
          </a:p>
          <a:p>
            <a:r>
              <a:rPr lang="en-US" dirty="0">
                <a:latin typeface="Menlo" panose="020B0609030804020204" pitchFamily="49" charset="0"/>
              </a:rPr>
              <a:t>git checkout –b </a:t>
            </a:r>
            <a:r>
              <a:rPr lang="en-US" dirty="0">
                <a:effectLst/>
                <a:latin typeface="Menlo" panose="020B0609030804020204" pitchFamily="49" charset="0"/>
              </a:rPr>
              <a:t>1-new-function-for-run_ansible_ci</a:t>
            </a:r>
          </a:p>
          <a:p>
            <a:pPr marL="0" indent="0">
              <a:buNone/>
            </a:pPr>
            <a:r>
              <a:rPr lang="en-US" dirty="0">
                <a:effectLst/>
                <a:latin typeface="Menlo" panose="020B0609030804020204" pitchFamily="49" charset="0"/>
              </a:rPr>
              <a:t> </a:t>
            </a:r>
            <a:endParaRPr lang="en-US" dirty="0"/>
          </a:p>
        </p:txBody>
      </p:sp>
      <p:sp>
        <p:nvSpPr>
          <p:cNvPr id="4" name="TextBox 3">
            <a:extLst>
              <a:ext uri="{FF2B5EF4-FFF2-40B4-BE49-F238E27FC236}">
                <a16:creationId xmlns:a16="http://schemas.microsoft.com/office/drawing/2014/main" id="{52BEB308-387D-546E-3C2A-C52CC21832EE}"/>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2891803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1E51-CEE2-D3FF-7EC5-771B61FF3B26}"/>
              </a:ext>
            </a:extLst>
          </p:cNvPr>
          <p:cNvSpPr>
            <a:spLocks noGrp="1"/>
          </p:cNvSpPr>
          <p:nvPr>
            <p:ph type="title"/>
          </p:nvPr>
        </p:nvSpPr>
        <p:spPr/>
        <p:txBody>
          <a:bodyPr/>
          <a:lstStyle/>
          <a:p>
            <a:r>
              <a:rPr lang="en-US" dirty="0"/>
              <a:t>Example project	</a:t>
            </a:r>
          </a:p>
        </p:txBody>
      </p:sp>
      <p:sp>
        <p:nvSpPr>
          <p:cNvPr id="3" name="Content Placeholder 2">
            <a:extLst>
              <a:ext uri="{FF2B5EF4-FFF2-40B4-BE49-F238E27FC236}">
                <a16:creationId xmlns:a16="http://schemas.microsoft.com/office/drawing/2014/main" id="{8025C8BD-4DFE-2588-9DE8-132A14A011D1}"/>
              </a:ext>
            </a:extLst>
          </p:cNvPr>
          <p:cNvSpPr>
            <a:spLocks noGrp="1"/>
          </p:cNvSpPr>
          <p:nvPr>
            <p:ph idx="1"/>
          </p:nvPr>
        </p:nvSpPr>
        <p:spPr/>
        <p:txBody>
          <a:bodyPr/>
          <a:lstStyle/>
          <a:p>
            <a:r>
              <a:rPr lang="en-US" dirty="0"/>
              <a:t>Make changes to .</a:t>
            </a:r>
            <a:r>
              <a:rPr lang="en-US" dirty="0" err="1"/>
              <a:t>gitlab-ci.yml</a:t>
            </a:r>
            <a:r>
              <a:rPr lang="en-US" dirty="0"/>
              <a:t> to add </a:t>
            </a:r>
            <a:r>
              <a:rPr lang="en-US" dirty="0" err="1"/>
              <a:t>adhoc</a:t>
            </a:r>
            <a:r>
              <a:rPr lang="en-US" dirty="0"/>
              <a:t> command to retrieve server settings</a:t>
            </a:r>
          </a:p>
          <a:p>
            <a:r>
              <a:rPr lang="en-US" dirty="0"/>
              <a:t>vi .</a:t>
            </a:r>
            <a:r>
              <a:rPr lang="en-US" dirty="0" err="1"/>
              <a:t>gitlab-ci.yml</a:t>
            </a:r>
            <a:endParaRPr lang="en-US" dirty="0"/>
          </a:p>
          <a:p>
            <a:r>
              <a:rPr lang="en-US" dirty="0"/>
              <a:t>Insert new </a:t>
            </a:r>
            <a:r>
              <a:rPr lang="en-US" dirty="0" err="1"/>
              <a:t>adhoc</a:t>
            </a:r>
            <a:r>
              <a:rPr lang="en-US" dirty="0"/>
              <a:t> command:</a:t>
            </a:r>
          </a:p>
          <a:p>
            <a:r>
              <a:rPr lang="en-US" dirty="0"/>
              <a:t>ansible -I ./</a:t>
            </a:r>
            <a:r>
              <a:rPr lang="en-US" dirty="0" err="1"/>
              <a:t>inventory.ini</a:t>
            </a:r>
            <a:r>
              <a:rPr lang="en-US" dirty="0"/>
              <a:t> –m </a:t>
            </a:r>
            <a:r>
              <a:rPr lang="en-US" dirty="0" err="1"/>
              <a:t>ansible.builtin.setup</a:t>
            </a:r>
            <a:r>
              <a:rPr lang="en-US" dirty="0"/>
              <a:t> centos_9</a:t>
            </a:r>
          </a:p>
          <a:p>
            <a:r>
              <a:rPr lang="en-US" dirty="0"/>
              <a:t>git commit –a –m “#1 add </a:t>
            </a:r>
            <a:r>
              <a:rPr lang="en-US" dirty="0" err="1"/>
              <a:t>adhoc</a:t>
            </a:r>
            <a:r>
              <a:rPr lang="en-US" dirty="0"/>
              <a:t> command”</a:t>
            </a:r>
          </a:p>
          <a:p>
            <a:r>
              <a:rPr lang="en-US" dirty="0"/>
              <a:t>git push origin </a:t>
            </a:r>
            <a:r>
              <a:rPr lang="en-US" dirty="0">
                <a:solidFill>
                  <a:srgbClr val="2FB41D"/>
                </a:solidFill>
                <a:effectLst/>
                <a:latin typeface="Menlo" panose="020B0609030804020204" pitchFamily="49" charset="0"/>
              </a:rPr>
              <a:t>1-new-function-for-run_ansible_ci</a:t>
            </a:r>
          </a:p>
          <a:p>
            <a:endParaRPr lang="en-US" dirty="0"/>
          </a:p>
        </p:txBody>
      </p:sp>
      <p:sp>
        <p:nvSpPr>
          <p:cNvPr id="4" name="TextBox 3">
            <a:extLst>
              <a:ext uri="{FF2B5EF4-FFF2-40B4-BE49-F238E27FC236}">
                <a16:creationId xmlns:a16="http://schemas.microsoft.com/office/drawing/2014/main" id="{CD4FC3C8-AB8B-0593-DDDE-D95AB7D675A4}"/>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5407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5A9BAA-B344-45D2-838C-73856C4B15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4" name="Rectangle 13">
              <a:extLst>
                <a:ext uri="{FF2B5EF4-FFF2-40B4-BE49-F238E27FC236}">
                  <a16:creationId xmlns:a16="http://schemas.microsoft.com/office/drawing/2014/main" id="{390434AA-4632-440E-9AE7-411396A7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462FD1E-E713-4FD4-8746-671C946723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8" name="Content Placeholder 4">
            <a:extLst>
              <a:ext uri="{FF2B5EF4-FFF2-40B4-BE49-F238E27FC236}">
                <a16:creationId xmlns:a16="http://schemas.microsoft.com/office/drawing/2014/main" id="{AEB16C9D-54B7-4E42-B666-7975011D60F0}"/>
              </a:ext>
            </a:extLst>
          </p:cNvPr>
          <p:cNvPicPr>
            <a:picLocks noChangeAspect="1"/>
          </p:cNvPicPr>
          <p:nvPr/>
        </p:nvPicPr>
        <p:blipFill rotWithShape="1">
          <a:blip r:embed="rId3"/>
          <a:srcRect l="2501" r="20664" b="2"/>
          <a:stretch/>
        </p:blipFill>
        <p:spPr>
          <a:xfrm>
            <a:off x="5521234" y="153914"/>
            <a:ext cx="6181230" cy="6550171"/>
          </a:xfrm>
          <a:prstGeom prst="rect">
            <a:avLst/>
          </a:prstGeom>
          <a:ln>
            <a:noFill/>
          </a:ln>
          <a:effectLst/>
        </p:spPr>
      </p:pic>
      <p:sp>
        <p:nvSpPr>
          <p:cNvPr id="17" name="Rectangle 16">
            <a:extLst>
              <a:ext uri="{FF2B5EF4-FFF2-40B4-BE49-F238E27FC236}">
                <a16:creationId xmlns:a16="http://schemas.microsoft.com/office/drawing/2014/main" id="{78A4CDE5-C7BC-41E1-8A4A-79E024CC0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77A2715-BB35-B944-AB24-107E104379F2}"/>
              </a:ext>
            </a:extLst>
          </p:cNvPr>
          <p:cNvSpPr>
            <a:spLocks noGrp="1"/>
          </p:cNvSpPr>
          <p:nvPr>
            <p:ph type="title"/>
          </p:nvPr>
        </p:nvSpPr>
        <p:spPr>
          <a:xfrm>
            <a:off x="680322" y="753228"/>
            <a:ext cx="3679028" cy="1080938"/>
          </a:xfrm>
        </p:spPr>
        <p:txBody>
          <a:bodyPr>
            <a:normAutofit/>
          </a:bodyPr>
          <a:lstStyle/>
          <a:p>
            <a:r>
              <a:rPr lang="en-US" sz="3200"/>
              <a:t>Using GitLab</a:t>
            </a:r>
          </a:p>
        </p:txBody>
      </p:sp>
      <p:pic>
        <p:nvPicPr>
          <p:cNvPr id="19" name="Picture 18">
            <a:extLst>
              <a:ext uri="{FF2B5EF4-FFF2-40B4-BE49-F238E27FC236}">
                <a16:creationId xmlns:a16="http://schemas.microsoft.com/office/drawing/2014/main" id="{025C7952-5703-489E-8DBD-F2EFAC8EEB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10" name="Content Placeholder 9">
            <a:extLst>
              <a:ext uri="{FF2B5EF4-FFF2-40B4-BE49-F238E27FC236}">
                <a16:creationId xmlns:a16="http://schemas.microsoft.com/office/drawing/2014/main" id="{77005B16-52A1-45DF-BA01-6F1DDDCA64D9}"/>
              </a:ext>
            </a:extLst>
          </p:cNvPr>
          <p:cNvSpPr>
            <a:spLocks noGrp="1"/>
          </p:cNvSpPr>
          <p:nvPr>
            <p:ph idx="1"/>
          </p:nvPr>
        </p:nvSpPr>
        <p:spPr>
          <a:xfrm>
            <a:off x="680322" y="2345582"/>
            <a:ext cx="3581635" cy="3599316"/>
          </a:xfrm>
        </p:spPr>
        <p:txBody>
          <a:bodyPr>
            <a:normAutofit/>
          </a:bodyPr>
          <a:lstStyle/>
          <a:p>
            <a:r>
              <a:rPr lang="en-US" sz="1600" dirty="0"/>
              <a:t>Run of commands on previous slide.</a:t>
            </a:r>
          </a:p>
          <a:p>
            <a:r>
              <a:rPr lang="en-US" sz="1600" b="1" i="1" dirty="0"/>
              <a:t>Once you clone a repository always run: git pull</a:t>
            </a:r>
          </a:p>
          <a:p>
            <a:pPr marL="0" indent="0">
              <a:buNone/>
            </a:pPr>
            <a:r>
              <a:rPr lang="en-US" sz="1600" dirty="0"/>
              <a:t>    before you do any work if it was </a:t>
            </a:r>
          </a:p>
          <a:p>
            <a:pPr marL="0" indent="0">
              <a:buNone/>
            </a:pPr>
            <a:r>
              <a:rPr lang="en-US" sz="1600" dirty="0"/>
              <a:t>    already cloned.</a:t>
            </a:r>
          </a:p>
          <a:p>
            <a:pPr marL="0" indent="0">
              <a:buNone/>
            </a:pPr>
            <a:r>
              <a:rPr lang="en-US" sz="1600" dirty="0"/>
              <a:t>    </a:t>
            </a:r>
          </a:p>
        </p:txBody>
      </p:sp>
    </p:spTree>
    <p:extLst>
      <p:ext uri="{BB962C8B-B14F-4D97-AF65-F5344CB8AC3E}">
        <p14:creationId xmlns:p14="http://schemas.microsoft.com/office/powerpoint/2010/main" val="3326826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3EF7-04BC-B732-BF0D-617D90437D6B}"/>
              </a:ext>
            </a:extLst>
          </p:cNvPr>
          <p:cNvSpPr>
            <a:spLocks noGrp="1"/>
          </p:cNvSpPr>
          <p:nvPr>
            <p:ph type="title"/>
          </p:nvPr>
        </p:nvSpPr>
        <p:spPr/>
        <p:txBody>
          <a:bodyPr/>
          <a:lstStyle/>
          <a:p>
            <a:r>
              <a:rPr lang="en-US" dirty="0"/>
              <a:t>Creating a merge request</a:t>
            </a:r>
          </a:p>
        </p:txBody>
      </p:sp>
      <p:pic>
        <p:nvPicPr>
          <p:cNvPr id="5" name="Content Placeholder 4">
            <a:extLst>
              <a:ext uri="{FF2B5EF4-FFF2-40B4-BE49-F238E27FC236}">
                <a16:creationId xmlns:a16="http://schemas.microsoft.com/office/drawing/2014/main" id="{328A23DA-6168-FB35-CF64-C03587BE078A}"/>
              </a:ext>
            </a:extLst>
          </p:cNvPr>
          <p:cNvPicPr>
            <a:picLocks noGrp="1" noChangeAspect="1"/>
          </p:cNvPicPr>
          <p:nvPr>
            <p:ph idx="1"/>
          </p:nvPr>
        </p:nvPicPr>
        <p:blipFill>
          <a:blip r:embed="rId2"/>
          <a:stretch>
            <a:fillRect/>
          </a:stretch>
        </p:blipFill>
        <p:spPr>
          <a:xfrm>
            <a:off x="121640" y="2162964"/>
            <a:ext cx="9613900" cy="977425"/>
          </a:xfrm>
        </p:spPr>
      </p:pic>
      <p:pic>
        <p:nvPicPr>
          <p:cNvPr id="7" name="Picture 6" descr="A screenshot of a computer&#10;&#10;Description automatically generated with medium confidence">
            <a:extLst>
              <a:ext uri="{FF2B5EF4-FFF2-40B4-BE49-F238E27FC236}">
                <a16:creationId xmlns:a16="http://schemas.microsoft.com/office/drawing/2014/main" id="{16AD8760-DD09-409C-E3EB-D4A09152EBB3}"/>
              </a:ext>
            </a:extLst>
          </p:cNvPr>
          <p:cNvPicPr>
            <a:picLocks noChangeAspect="1"/>
          </p:cNvPicPr>
          <p:nvPr/>
        </p:nvPicPr>
        <p:blipFill>
          <a:blip r:embed="rId3"/>
          <a:stretch>
            <a:fillRect/>
          </a:stretch>
        </p:blipFill>
        <p:spPr>
          <a:xfrm>
            <a:off x="121640" y="3188196"/>
            <a:ext cx="7763715" cy="3524576"/>
          </a:xfrm>
          <a:prstGeom prst="rect">
            <a:avLst/>
          </a:prstGeom>
        </p:spPr>
      </p:pic>
      <p:sp>
        <p:nvSpPr>
          <p:cNvPr id="3" name="TextBox 2">
            <a:extLst>
              <a:ext uri="{FF2B5EF4-FFF2-40B4-BE49-F238E27FC236}">
                <a16:creationId xmlns:a16="http://schemas.microsoft.com/office/drawing/2014/main" id="{5063CD13-4D4D-CF90-6B20-FDFC70285931}"/>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1735545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10C2-2C33-F6A4-33D7-D14A054446B9}"/>
              </a:ext>
            </a:extLst>
          </p:cNvPr>
          <p:cNvSpPr>
            <a:spLocks noGrp="1"/>
          </p:cNvSpPr>
          <p:nvPr>
            <p:ph type="title"/>
          </p:nvPr>
        </p:nvSpPr>
        <p:spPr/>
        <p:txBody>
          <a:bodyPr/>
          <a:lstStyle/>
          <a:p>
            <a:r>
              <a:rPr lang="en-US" dirty="0"/>
              <a:t>New Merge Request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11AED6EE-B69C-19EC-6BDC-EB4BA168E14F}"/>
              </a:ext>
            </a:extLst>
          </p:cNvPr>
          <p:cNvPicPr>
            <a:picLocks noGrp="1" noChangeAspect="1"/>
          </p:cNvPicPr>
          <p:nvPr>
            <p:ph idx="1"/>
          </p:nvPr>
        </p:nvPicPr>
        <p:blipFill>
          <a:blip r:embed="rId2"/>
          <a:stretch>
            <a:fillRect/>
          </a:stretch>
        </p:blipFill>
        <p:spPr>
          <a:xfrm>
            <a:off x="252674" y="2078617"/>
            <a:ext cx="3542703" cy="3598863"/>
          </a:xfrm>
        </p:spPr>
      </p:pic>
      <p:pic>
        <p:nvPicPr>
          <p:cNvPr id="7" name="Picture 6" descr="A screenshot of a computer&#10;&#10;Description automatically generated with medium confidence">
            <a:extLst>
              <a:ext uri="{FF2B5EF4-FFF2-40B4-BE49-F238E27FC236}">
                <a16:creationId xmlns:a16="http://schemas.microsoft.com/office/drawing/2014/main" id="{C9C22DC0-445A-21A3-D333-AAE62C90A09E}"/>
              </a:ext>
            </a:extLst>
          </p:cNvPr>
          <p:cNvPicPr>
            <a:picLocks noChangeAspect="1"/>
          </p:cNvPicPr>
          <p:nvPr/>
        </p:nvPicPr>
        <p:blipFill>
          <a:blip r:embed="rId2"/>
          <a:stretch>
            <a:fillRect/>
          </a:stretch>
        </p:blipFill>
        <p:spPr>
          <a:xfrm>
            <a:off x="5163671" y="2078618"/>
            <a:ext cx="6452179" cy="4601882"/>
          </a:xfrm>
          <a:prstGeom prst="rect">
            <a:avLst/>
          </a:prstGeom>
        </p:spPr>
      </p:pic>
      <p:sp>
        <p:nvSpPr>
          <p:cNvPr id="3" name="TextBox 2">
            <a:extLst>
              <a:ext uri="{FF2B5EF4-FFF2-40B4-BE49-F238E27FC236}">
                <a16:creationId xmlns:a16="http://schemas.microsoft.com/office/drawing/2014/main" id="{CE6D62E1-51F1-6DD8-D288-513B60840C12}"/>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9795066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446E9-9880-CEC8-0696-3FA8A6FD414A}"/>
              </a:ext>
            </a:extLst>
          </p:cNvPr>
          <p:cNvSpPr>
            <a:spLocks noGrp="1"/>
          </p:cNvSpPr>
          <p:nvPr>
            <p:ph type="title"/>
          </p:nvPr>
        </p:nvSpPr>
        <p:spPr/>
        <p:txBody>
          <a:bodyPr/>
          <a:lstStyle/>
          <a:p>
            <a:r>
              <a:rPr lang="en-US" dirty="0"/>
              <a:t>New Merge Request</a:t>
            </a:r>
          </a:p>
        </p:txBody>
      </p:sp>
      <p:pic>
        <p:nvPicPr>
          <p:cNvPr id="9" name="Content Placeholder 8" descr="A screenshot of a computer&#10;&#10;Description automatically generated with low confidence">
            <a:extLst>
              <a:ext uri="{FF2B5EF4-FFF2-40B4-BE49-F238E27FC236}">
                <a16:creationId xmlns:a16="http://schemas.microsoft.com/office/drawing/2014/main" id="{DE167889-3DDE-E6EB-AAF2-D8972219E951}"/>
              </a:ext>
            </a:extLst>
          </p:cNvPr>
          <p:cNvPicPr>
            <a:picLocks noGrp="1" noChangeAspect="1"/>
          </p:cNvPicPr>
          <p:nvPr>
            <p:ph idx="1"/>
          </p:nvPr>
        </p:nvPicPr>
        <p:blipFill>
          <a:blip r:embed="rId2"/>
          <a:stretch>
            <a:fillRect/>
          </a:stretch>
        </p:blipFill>
        <p:spPr>
          <a:xfrm>
            <a:off x="189419" y="2067859"/>
            <a:ext cx="3604667" cy="3598863"/>
          </a:xfrm>
        </p:spPr>
      </p:pic>
      <p:sp>
        <p:nvSpPr>
          <p:cNvPr id="10" name="TextBox 9">
            <a:extLst>
              <a:ext uri="{FF2B5EF4-FFF2-40B4-BE49-F238E27FC236}">
                <a16:creationId xmlns:a16="http://schemas.microsoft.com/office/drawing/2014/main" id="{977153A1-F42F-D28E-A1FA-A6913F7A21B3}"/>
              </a:ext>
            </a:extLst>
          </p:cNvPr>
          <p:cNvSpPr txBox="1"/>
          <p:nvPr/>
        </p:nvSpPr>
        <p:spPr>
          <a:xfrm>
            <a:off x="4346090" y="5206701"/>
            <a:ext cx="4679576" cy="369332"/>
          </a:xfrm>
          <a:prstGeom prst="rect">
            <a:avLst/>
          </a:prstGeom>
          <a:noFill/>
        </p:spPr>
        <p:txBody>
          <a:bodyPr wrap="square" rtlCol="0">
            <a:spAutoFit/>
          </a:bodyPr>
          <a:lstStyle/>
          <a:p>
            <a:r>
              <a:rPr lang="en-US" dirty="0"/>
              <a:t>Click Create Merge request</a:t>
            </a:r>
          </a:p>
        </p:txBody>
      </p:sp>
      <p:sp>
        <p:nvSpPr>
          <p:cNvPr id="3" name="TextBox 2">
            <a:extLst>
              <a:ext uri="{FF2B5EF4-FFF2-40B4-BE49-F238E27FC236}">
                <a16:creationId xmlns:a16="http://schemas.microsoft.com/office/drawing/2014/main" id="{879E2FD1-D86B-660A-B851-D377CC61DFB0}"/>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061499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39B5-5FE7-BB5F-A22A-3476425A265F}"/>
              </a:ext>
            </a:extLst>
          </p:cNvPr>
          <p:cNvSpPr>
            <a:spLocks noGrp="1"/>
          </p:cNvSpPr>
          <p:nvPr>
            <p:ph type="title"/>
          </p:nvPr>
        </p:nvSpPr>
        <p:spPr/>
        <p:txBody>
          <a:bodyPr/>
          <a:lstStyle/>
          <a:p>
            <a:r>
              <a:rPr lang="en-US" dirty="0"/>
              <a:t>Create Merge Request</a:t>
            </a:r>
          </a:p>
        </p:txBody>
      </p:sp>
      <p:pic>
        <p:nvPicPr>
          <p:cNvPr id="5" name="Content Placeholder 4">
            <a:extLst>
              <a:ext uri="{FF2B5EF4-FFF2-40B4-BE49-F238E27FC236}">
                <a16:creationId xmlns:a16="http://schemas.microsoft.com/office/drawing/2014/main" id="{F3CA25A5-5A85-2428-CAFC-BAEACE6EEE75}"/>
              </a:ext>
            </a:extLst>
          </p:cNvPr>
          <p:cNvPicPr>
            <a:picLocks noGrp="1" noChangeAspect="1"/>
          </p:cNvPicPr>
          <p:nvPr>
            <p:ph idx="1"/>
          </p:nvPr>
        </p:nvPicPr>
        <p:blipFill>
          <a:blip r:embed="rId2"/>
          <a:stretch>
            <a:fillRect/>
          </a:stretch>
        </p:blipFill>
        <p:spPr>
          <a:xfrm>
            <a:off x="142862" y="2078617"/>
            <a:ext cx="5096274" cy="3598863"/>
          </a:xfrm>
        </p:spPr>
      </p:pic>
      <p:sp>
        <p:nvSpPr>
          <p:cNvPr id="6" name="TextBox 5">
            <a:extLst>
              <a:ext uri="{FF2B5EF4-FFF2-40B4-BE49-F238E27FC236}">
                <a16:creationId xmlns:a16="http://schemas.microsoft.com/office/drawing/2014/main" id="{4793FD1B-0A56-65D7-40AB-DE7458B4A4B4}"/>
              </a:ext>
            </a:extLst>
          </p:cNvPr>
          <p:cNvSpPr txBox="1"/>
          <p:nvPr/>
        </p:nvSpPr>
        <p:spPr>
          <a:xfrm>
            <a:off x="142862" y="5921931"/>
            <a:ext cx="1377300" cy="369332"/>
          </a:xfrm>
          <a:prstGeom prst="rect">
            <a:avLst/>
          </a:prstGeom>
          <a:noFill/>
        </p:spPr>
        <p:txBody>
          <a:bodyPr wrap="none" rtlCol="0">
            <a:spAutoFit/>
          </a:bodyPr>
          <a:lstStyle/>
          <a:p>
            <a:r>
              <a:rPr lang="en-US" dirty="0"/>
              <a:t>Click Merge</a:t>
            </a:r>
          </a:p>
        </p:txBody>
      </p:sp>
      <p:pic>
        <p:nvPicPr>
          <p:cNvPr id="8" name="Picture 7">
            <a:extLst>
              <a:ext uri="{FF2B5EF4-FFF2-40B4-BE49-F238E27FC236}">
                <a16:creationId xmlns:a16="http://schemas.microsoft.com/office/drawing/2014/main" id="{2C2E262C-7030-B4EC-A326-FF0CEDF83402}"/>
              </a:ext>
            </a:extLst>
          </p:cNvPr>
          <p:cNvPicPr>
            <a:picLocks noChangeAspect="1"/>
          </p:cNvPicPr>
          <p:nvPr/>
        </p:nvPicPr>
        <p:blipFill>
          <a:blip r:embed="rId3"/>
          <a:stretch>
            <a:fillRect/>
          </a:stretch>
        </p:blipFill>
        <p:spPr>
          <a:xfrm>
            <a:off x="5719482" y="2114550"/>
            <a:ext cx="4902200" cy="2628900"/>
          </a:xfrm>
          <a:prstGeom prst="rect">
            <a:avLst/>
          </a:prstGeom>
        </p:spPr>
      </p:pic>
      <p:sp>
        <p:nvSpPr>
          <p:cNvPr id="9" name="TextBox 8">
            <a:extLst>
              <a:ext uri="{FF2B5EF4-FFF2-40B4-BE49-F238E27FC236}">
                <a16:creationId xmlns:a16="http://schemas.microsoft.com/office/drawing/2014/main" id="{010EF664-E791-FAFC-D520-6BD6A77BCED8}"/>
              </a:ext>
            </a:extLst>
          </p:cNvPr>
          <p:cNvSpPr txBox="1"/>
          <p:nvPr/>
        </p:nvSpPr>
        <p:spPr>
          <a:xfrm>
            <a:off x="5487251" y="5023834"/>
            <a:ext cx="6091732" cy="1200329"/>
          </a:xfrm>
          <a:prstGeom prst="rect">
            <a:avLst/>
          </a:prstGeom>
          <a:noFill/>
        </p:spPr>
        <p:txBody>
          <a:bodyPr wrap="none" rtlCol="0">
            <a:spAutoFit/>
          </a:bodyPr>
          <a:lstStyle/>
          <a:p>
            <a:r>
              <a:rPr lang="en-US" dirty="0"/>
              <a:t>After Merge the merge request is gone and the issue </a:t>
            </a:r>
          </a:p>
          <a:p>
            <a:r>
              <a:rPr lang="en-US" dirty="0"/>
              <a:t>Has be closed and the remote branch has been removed.</a:t>
            </a:r>
          </a:p>
          <a:p>
            <a:r>
              <a:rPr lang="en-US" dirty="0"/>
              <a:t>Run git branch –d 1-new-function-for-run_ansible_ci to </a:t>
            </a:r>
          </a:p>
          <a:p>
            <a:r>
              <a:rPr lang="en-US" dirty="0"/>
              <a:t>Remove </a:t>
            </a:r>
            <a:r>
              <a:rPr lang="en-US"/>
              <a:t>local branch.</a:t>
            </a:r>
            <a:endParaRPr lang="en-US" dirty="0"/>
          </a:p>
        </p:txBody>
      </p:sp>
      <p:sp>
        <p:nvSpPr>
          <p:cNvPr id="3" name="TextBox 2">
            <a:extLst>
              <a:ext uri="{FF2B5EF4-FFF2-40B4-BE49-F238E27FC236}">
                <a16:creationId xmlns:a16="http://schemas.microsoft.com/office/drawing/2014/main" id="{49B37712-E088-E0CD-3383-46ED006A7C3B}"/>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6506006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468F-D431-F087-7C67-0604EE341ACC}"/>
              </a:ext>
            </a:extLst>
          </p:cNvPr>
          <p:cNvSpPr>
            <a:spLocks noGrp="1"/>
          </p:cNvSpPr>
          <p:nvPr>
            <p:ph type="title"/>
          </p:nvPr>
        </p:nvSpPr>
        <p:spPr/>
        <p:txBody>
          <a:bodyPr/>
          <a:lstStyle/>
          <a:p>
            <a:r>
              <a:rPr lang="en-US" dirty="0"/>
              <a:t>Continuous Integration and Continuous Deployment</a:t>
            </a:r>
          </a:p>
        </p:txBody>
      </p:sp>
      <p:sp>
        <p:nvSpPr>
          <p:cNvPr id="3" name="Content Placeholder 2">
            <a:extLst>
              <a:ext uri="{FF2B5EF4-FFF2-40B4-BE49-F238E27FC236}">
                <a16:creationId xmlns:a16="http://schemas.microsoft.com/office/drawing/2014/main" id="{BAF73BB7-F352-0577-9451-156046C59D09}"/>
              </a:ext>
            </a:extLst>
          </p:cNvPr>
          <p:cNvSpPr>
            <a:spLocks noGrp="1"/>
          </p:cNvSpPr>
          <p:nvPr>
            <p:ph idx="1"/>
          </p:nvPr>
        </p:nvSpPr>
        <p:spPr/>
        <p:txBody>
          <a:bodyPr/>
          <a:lstStyle/>
          <a:p>
            <a:r>
              <a:rPr lang="en-US" dirty="0"/>
              <a:t>How to install Gitlab Runner</a:t>
            </a:r>
          </a:p>
          <a:p>
            <a:r>
              <a:rPr lang="en-US" dirty="0"/>
              <a:t>Setting up tests in our GitLab example project</a:t>
            </a:r>
          </a:p>
          <a:p>
            <a:r>
              <a:rPr lang="en-US" dirty="0"/>
              <a:t>The .</a:t>
            </a:r>
            <a:r>
              <a:rPr lang="en-US" dirty="0" err="1"/>
              <a:t>gitlab-ci.yml</a:t>
            </a:r>
            <a:r>
              <a:rPr lang="en-US" dirty="0"/>
              <a:t> file</a:t>
            </a:r>
          </a:p>
          <a:p>
            <a:r>
              <a:rPr lang="en-US" dirty="0"/>
              <a:t>Setting up a .</a:t>
            </a:r>
            <a:r>
              <a:rPr lang="en-US" dirty="0" err="1"/>
              <a:t>gitlab-ci.yml</a:t>
            </a:r>
            <a:r>
              <a:rPr lang="en-US" dirty="0"/>
              <a:t> file in our GitLab example project</a:t>
            </a:r>
          </a:p>
          <a:p>
            <a:r>
              <a:rPr lang="en-US" dirty="0"/>
              <a:t>Breaking down advanced .</a:t>
            </a:r>
            <a:r>
              <a:rPr lang="en-US" dirty="0" err="1"/>
              <a:t>gitlab-ci.yml</a:t>
            </a:r>
            <a:r>
              <a:rPr lang="en-US" dirty="0"/>
              <a:t> files</a:t>
            </a:r>
          </a:p>
          <a:p>
            <a:r>
              <a:rPr lang="en-US" dirty="0"/>
              <a:t>The CI/CD interface in GitLab</a:t>
            </a:r>
          </a:p>
        </p:txBody>
      </p:sp>
      <p:sp>
        <p:nvSpPr>
          <p:cNvPr id="4" name="TextBox 3">
            <a:extLst>
              <a:ext uri="{FF2B5EF4-FFF2-40B4-BE49-F238E27FC236}">
                <a16:creationId xmlns:a16="http://schemas.microsoft.com/office/drawing/2014/main" id="{572CBF73-C427-E2D7-F7E4-08FCD9436CA3}"/>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4839871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8C955-DABF-E2F2-8A07-4F9664951AFC}"/>
              </a:ext>
            </a:extLst>
          </p:cNvPr>
          <p:cNvSpPr>
            <a:spLocks noGrp="1"/>
          </p:cNvSpPr>
          <p:nvPr>
            <p:ph type="title"/>
          </p:nvPr>
        </p:nvSpPr>
        <p:spPr/>
        <p:txBody>
          <a:bodyPr/>
          <a:lstStyle/>
          <a:p>
            <a:r>
              <a:rPr lang="en-US" dirty="0"/>
              <a:t>How to install Gitlab</a:t>
            </a:r>
          </a:p>
        </p:txBody>
      </p:sp>
      <p:sp>
        <p:nvSpPr>
          <p:cNvPr id="3" name="Content Placeholder 2">
            <a:extLst>
              <a:ext uri="{FF2B5EF4-FFF2-40B4-BE49-F238E27FC236}">
                <a16:creationId xmlns:a16="http://schemas.microsoft.com/office/drawing/2014/main" id="{56277CC6-3401-F7EB-FCE7-9010D81D64E8}"/>
              </a:ext>
            </a:extLst>
          </p:cNvPr>
          <p:cNvSpPr>
            <a:spLocks noGrp="1"/>
          </p:cNvSpPr>
          <p:nvPr>
            <p:ph idx="1"/>
          </p:nvPr>
        </p:nvSpPr>
        <p:spPr/>
        <p:txBody>
          <a:bodyPr/>
          <a:lstStyle/>
          <a:p>
            <a:r>
              <a:rPr lang="en-US" dirty="0"/>
              <a:t>nano /</a:t>
            </a:r>
            <a:r>
              <a:rPr lang="en-US" dirty="0" err="1"/>
              <a:t>etc</a:t>
            </a:r>
            <a:r>
              <a:rPr lang="en-US" dirty="0"/>
              <a:t>/apt/</a:t>
            </a:r>
            <a:r>
              <a:rPr lang="en-US" dirty="0" err="1"/>
              <a:t>sources.list.d</a:t>
            </a:r>
            <a:r>
              <a:rPr lang="en-US" dirty="0"/>
              <a:t>/</a:t>
            </a:r>
            <a:r>
              <a:rPr lang="en-US" dirty="0" err="1"/>
              <a:t>gitlab_gitlab-ce.list</a:t>
            </a:r>
            <a:endParaRPr lang="en-US" dirty="0"/>
          </a:p>
          <a:p>
            <a:pPr marL="0" indent="0">
              <a:buNone/>
            </a:pPr>
            <a:r>
              <a:rPr lang="en-US" dirty="0"/>
              <a:t>      Add the following lines</a:t>
            </a:r>
          </a:p>
          <a:p>
            <a:pPr marL="457200" lvl="1" indent="0">
              <a:buNone/>
            </a:pPr>
            <a:r>
              <a:rPr lang="en-US" dirty="0"/>
              <a:t> deb https://</a:t>
            </a:r>
            <a:r>
              <a:rPr lang="en-US" dirty="0" err="1"/>
              <a:t>packages.gitlab.com</a:t>
            </a:r>
            <a:r>
              <a:rPr lang="en-US" dirty="0"/>
              <a:t>/</a:t>
            </a:r>
            <a:r>
              <a:rPr lang="en-US" dirty="0" err="1"/>
              <a:t>gitlab</a:t>
            </a:r>
            <a:r>
              <a:rPr lang="en-US" dirty="0"/>
              <a:t>/</a:t>
            </a:r>
            <a:r>
              <a:rPr lang="en-US" dirty="0" err="1"/>
              <a:t>gitlab-ce</a:t>
            </a:r>
            <a:r>
              <a:rPr lang="en-US" dirty="0"/>
              <a:t>/ubuntu/ focal main</a:t>
            </a:r>
          </a:p>
          <a:p>
            <a:pPr marL="457200" lvl="1" indent="0">
              <a:buNone/>
            </a:pPr>
            <a:r>
              <a:rPr lang="en-US" dirty="0"/>
              <a:t> deb-</a:t>
            </a:r>
            <a:r>
              <a:rPr lang="en-US" dirty="0" err="1"/>
              <a:t>src</a:t>
            </a:r>
            <a:r>
              <a:rPr lang="en-US" dirty="0"/>
              <a:t> https://</a:t>
            </a:r>
            <a:r>
              <a:rPr lang="en-US" dirty="0" err="1"/>
              <a:t>packages.gitlab.com</a:t>
            </a:r>
            <a:r>
              <a:rPr lang="en-US" dirty="0"/>
              <a:t>/</a:t>
            </a:r>
            <a:r>
              <a:rPr lang="en-US" dirty="0" err="1"/>
              <a:t>gitlab</a:t>
            </a:r>
            <a:r>
              <a:rPr lang="en-US" dirty="0"/>
              <a:t>/</a:t>
            </a:r>
            <a:r>
              <a:rPr lang="en-US" dirty="0" err="1"/>
              <a:t>gitlab-ce</a:t>
            </a:r>
            <a:r>
              <a:rPr lang="en-US" dirty="0"/>
              <a:t>/ubuntu/ focal main</a:t>
            </a:r>
          </a:p>
          <a:p>
            <a:pPr fontAlgn="base"/>
            <a:r>
              <a:rPr lang="en-US" dirty="0" err="1">
                <a:effectLst/>
              </a:rPr>
              <a:t>Sudo</a:t>
            </a:r>
            <a:r>
              <a:rPr lang="en-US" dirty="0">
                <a:effectLst/>
              </a:rPr>
              <a:t> apt update &amp;&amp; </a:t>
            </a:r>
            <a:r>
              <a:rPr lang="en-US" dirty="0" err="1">
                <a:effectLst/>
              </a:rPr>
              <a:t>sudo</a:t>
            </a:r>
            <a:r>
              <a:rPr lang="en-US" dirty="0">
                <a:effectLst/>
              </a:rPr>
              <a:t> apt upgrade</a:t>
            </a:r>
          </a:p>
          <a:p>
            <a:pPr fontAlgn="base"/>
            <a:r>
              <a:rPr lang="en-US" dirty="0"/>
              <a:t>apt install </a:t>
            </a:r>
            <a:r>
              <a:rPr lang="en-US" dirty="0" err="1"/>
              <a:t>gitlab-ce</a:t>
            </a:r>
            <a:r>
              <a:rPr lang="en-US" dirty="0"/>
              <a:t> -y or </a:t>
            </a:r>
            <a:r>
              <a:rPr lang="en-US" dirty="0" err="1"/>
              <a:t>gitlab-ee</a:t>
            </a:r>
            <a:r>
              <a:rPr lang="en-US" dirty="0"/>
              <a:t> (paid for version)</a:t>
            </a:r>
            <a:br>
              <a:rPr lang="en-US" dirty="0">
                <a:effectLst/>
                <a:latin typeface="var( --e-global-typography-text-font-family )"/>
              </a:rPr>
            </a:br>
            <a:endParaRPr lang="en-US" dirty="0">
              <a:effectLst/>
              <a:latin typeface="var( --e-global-typography-text-font-family )"/>
            </a:endParaRPr>
          </a:p>
          <a:p>
            <a:pPr marL="457200" lvl="1" indent="0">
              <a:buNone/>
            </a:pPr>
            <a:endParaRPr lang="en-US" dirty="0"/>
          </a:p>
        </p:txBody>
      </p:sp>
      <p:sp>
        <p:nvSpPr>
          <p:cNvPr id="4" name="TextBox 3">
            <a:extLst>
              <a:ext uri="{FF2B5EF4-FFF2-40B4-BE49-F238E27FC236}">
                <a16:creationId xmlns:a16="http://schemas.microsoft.com/office/drawing/2014/main" id="{970BD580-100C-2B6E-1D42-1A3A72F1C859}"/>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8518633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EEBB7-1EDC-AC46-5163-0B935543C21E}"/>
              </a:ext>
            </a:extLst>
          </p:cNvPr>
          <p:cNvSpPr>
            <a:spLocks noGrp="1"/>
          </p:cNvSpPr>
          <p:nvPr>
            <p:ph type="title"/>
          </p:nvPr>
        </p:nvSpPr>
        <p:spPr/>
        <p:txBody>
          <a:bodyPr/>
          <a:lstStyle/>
          <a:p>
            <a:r>
              <a:rPr lang="en-US" dirty="0"/>
              <a:t>How to install GitLab</a:t>
            </a:r>
          </a:p>
        </p:txBody>
      </p:sp>
      <p:sp>
        <p:nvSpPr>
          <p:cNvPr id="3" name="Content Placeholder 2">
            <a:extLst>
              <a:ext uri="{FF2B5EF4-FFF2-40B4-BE49-F238E27FC236}">
                <a16:creationId xmlns:a16="http://schemas.microsoft.com/office/drawing/2014/main" id="{66518760-B585-70C0-6CFF-1C9D82E61291}"/>
              </a:ext>
            </a:extLst>
          </p:cNvPr>
          <p:cNvSpPr>
            <a:spLocks noGrp="1"/>
          </p:cNvSpPr>
          <p:nvPr>
            <p:ph idx="1"/>
          </p:nvPr>
        </p:nvSpPr>
        <p:spPr>
          <a:xfrm>
            <a:off x="680321" y="2336873"/>
            <a:ext cx="10807486" cy="4095458"/>
          </a:xfrm>
        </p:spPr>
        <p:txBody>
          <a:bodyPr>
            <a:normAutofit/>
          </a:bodyPr>
          <a:lstStyle/>
          <a:p>
            <a:r>
              <a:rPr lang="en-US" dirty="0"/>
              <a:t>Ubuntu</a:t>
            </a:r>
          </a:p>
          <a:p>
            <a:pPr lvl="1"/>
            <a:r>
              <a:rPr lang="en-US" dirty="0"/>
              <a:t> </a:t>
            </a:r>
            <a:r>
              <a:rPr lang="en-US" b="0" i="0" dirty="0" err="1">
                <a:solidFill>
                  <a:srgbClr val="FFFFFF"/>
                </a:solidFill>
                <a:effectLst/>
                <a:latin typeface="Courier New" panose="02070309020205020404" pitchFamily="49" charset="0"/>
              </a:rPr>
              <a:t>sudo</a:t>
            </a:r>
            <a:r>
              <a:rPr lang="en-US" b="0" i="0" dirty="0">
                <a:solidFill>
                  <a:srgbClr val="FFFFFF"/>
                </a:solidFill>
                <a:effectLst/>
                <a:latin typeface="Courier New" panose="02070309020205020404" pitchFamily="49" charset="0"/>
              </a:rPr>
              <a:t> apt update </a:t>
            </a:r>
            <a:r>
              <a:rPr lang="en-US" b="0" i="0" dirty="0" err="1">
                <a:solidFill>
                  <a:srgbClr val="FFFFFF"/>
                </a:solidFill>
                <a:effectLst/>
                <a:latin typeface="Courier New" panose="02070309020205020404" pitchFamily="49" charset="0"/>
              </a:rPr>
              <a:t>sudo</a:t>
            </a:r>
            <a:r>
              <a:rPr lang="en-US" b="0" i="0" dirty="0">
                <a:solidFill>
                  <a:srgbClr val="FFFFFF"/>
                </a:solidFill>
                <a:effectLst/>
                <a:latin typeface="Courier New" panose="02070309020205020404" pitchFamily="49" charset="0"/>
              </a:rPr>
              <a:t> apt install curl </a:t>
            </a:r>
            <a:r>
              <a:rPr lang="en-US" b="0" i="0" dirty="0" err="1">
                <a:solidFill>
                  <a:srgbClr val="FFFFFF"/>
                </a:solidFill>
                <a:effectLst/>
                <a:latin typeface="Courier New" panose="02070309020205020404" pitchFamily="49" charset="0"/>
              </a:rPr>
              <a:t>debian</a:t>
            </a:r>
            <a:r>
              <a:rPr lang="en-US" b="0" i="0" dirty="0">
                <a:solidFill>
                  <a:srgbClr val="FFFFFF"/>
                </a:solidFill>
                <a:effectLst/>
                <a:latin typeface="Courier New" panose="02070309020205020404" pitchFamily="49" charset="0"/>
              </a:rPr>
              <a:t>-archive-keyring </a:t>
            </a:r>
            <a:r>
              <a:rPr lang="en-US" b="0" i="0" dirty="0" err="1">
                <a:solidFill>
                  <a:srgbClr val="FFFFFF"/>
                </a:solidFill>
                <a:effectLst/>
                <a:latin typeface="Courier New" panose="02070309020205020404" pitchFamily="49" charset="0"/>
              </a:rPr>
              <a:t>lsb</a:t>
            </a:r>
            <a:r>
              <a:rPr lang="en-US" b="0" i="0" dirty="0">
                <a:solidFill>
                  <a:srgbClr val="FFFFFF"/>
                </a:solidFill>
                <a:effectLst/>
                <a:latin typeface="Courier New" panose="02070309020205020404" pitchFamily="49" charset="0"/>
              </a:rPr>
              <a:t>-   release ca-certificates apt-transport-https software-properties-common -y</a:t>
            </a:r>
            <a:endParaRPr lang="en-US" dirty="0"/>
          </a:p>
          <a:p>
            <a:pPr lvl="1"/>
            <a:r>
              <a:rPr lang="en-US" b="0" i="0" dirty="0">
                <a:solidFill>
                  <a:srgbClr val="FFFFFF"/>
                </a:solidFill>
                <a:effectLst/>
                <a:latin typeface="Courier New" panose="02070309020205020404" pitchFamily="49" charset="0"/>
              </a:rPr>
              <a:t>curl -</a:t>
            </a:r>
            <a:r>
              <a:rPr lang="en-US" b="0" i="0" dirty="0" err="1">
                <a:solidFill>
                  <a:srgbClr val="FFFFFF"/>
                </a:solidFill>
                <a:effectLst/>
                <a:latin typeface="Courier New" panose="02070309020205020404" pitchFamily="49" charset="0"/>
              </a:rPr>
              <a:t>sS</a:t>
            </a:r>
            <a:r>
              <a:rPr lang="en-US" b="0" i="0" dirty="0">
                <a:solidFill>
                  <a:srgbClr val="FFFFFF"/>
                </a:solidFill>
                <a:effectLst/>
                <a:latin typeface="Courier New" panose="02070309020205020404" pitchFamily="49" charset="0"/>
              </a:rPr>
              <a:t> https://</a:t>
            </a:r>
            <a:r>
              <a:rPr lang="en-US" b="0" i="0" dirty="0" err="1">
                <a:solidFill>
                  <a:srgbClr val="FFFFFF"/>
                </a:solidFill>
                <a:effectLst/>
                <a:latin typeface="Courier New" panose="02070309020205020404" pitchFamily="49" charset="0"/>
              </a:rPr>
              <a:t>packages.gitlab.com</a:t>
            </a:r>
            <a:r>
              <a:rPr lang="en-US" b="0" i="0" dirty="0">
                <a:solidFill>
                  <a:srgbClr val="FFFFFF"/>
                </a:solidFill>
                <a:effectLst/>
                <a:latin typeface="Courier New" panose="02070309020205020404" pitchFamily="49" charset="0"/>
              </a:rPr>
              <a:t>/install/repositories/</a:t>
            </a:r>
            <a:r>
              <a:rPr lang="en-US" b="0" i="0" dirty="0" err="1">
                <a:solidFill>
                  <a:srgbClr val="FFFFFF"/>
                </a:solidFill>
                <a:effectLst/>
                <a:latin typeface="Courier New" panose="02070309020205020404" pitchFamily="49" charset="0"/>
              </a:rPr>
              <a:t>gitlab</a:t>
            </a:r>
            <a:r>
              <a:rPr lang="en-US" b="0" i="0" dirty="0">
                <a:solidFill>
                  <a:srgbClr val="FFFFFF"/>
                </a:solidFill>
                <a:effectLst/>
                <a:latin typeface="Courier New" panose="02070309020205020404" pitchFamily="49" charset="0"/>
              </a:rPr>
              <a:t>/</a:t>
            </a:r>
            <a:r>
              <a:rPr lang="en-US" b="0" i="0" dirty="0" err="1">
                <a:solidFill>
                  <a:srgbClr val="FFFFFF"/>
                </a:solidFill>
                <a:effectLst/>
                <a:latin typeface="Courier New" panose="02070309020205020404" pitchFamily="49" charset="0"/>
              </a:rPr>
              <a:t>gitlab-ce</a:t>
            </a:r>
            <a:r>
              <a:rPr lang="en-US" b="0" i="0" dirty="0">
                <a:solidFill>
                  <a:srgbClr val="FFFFFF"/>
                </a:solidFill>
                <a:effectLst/>
                <a:latin typeface="Courier New" panose="02070309020205020404" pitchFamily="49" charset="0"/>
              </a:rPr>
              <a:t>/</a:t>
            </a:r>
            <a:r>
              <a:rPr lang="en-US" b="0" i="0" dirty="0" err="1">
                <a:solidFill>
                  <a:srgbClr val="FFFFFF"/>
                </a:solidFill>
                <a:effectLst/>
                <a:latin typeface="Courier New" panose="02070309020205020404" pitchFamily="49" charset="0"/>
              </a:rPr>
              <a:t>script.deb.sh</a:t>
            </a:r>
            <a:r>
              <a:rPr lang="en-US" b="0" i="0" dirty="0">
                <a:solidFill>
                  <a:srgbClr val="FFFFFF"/>
                </a:solidFill>
                <a:effectLst/>
                <a:latin typeface="Courier New" panose="02070309020205020404" pitchFamily="49" charset="0"/>
              </a:rPr>
              <a:t> | </a:t>
            </a:r>
            <a:r>
              <a:rPr lang="en-US" b="0" i="0" dirty="0" err="1">
                <a:solidFill>
                  <a:srgbClr val="FFFFFF"/>
                </a:solidFill>
                <a:effectLst/>
                <a:latin typeface="Courier New" panose="02070309020205020404" pitchFamily="49" charset="0"/>
              </a:rPr>
              <a:t>sudo</a:t>
            </a:r>
            <a:r>
              <a:rPr lang="en-US" b="0" i="0" dirty="0">
                <a:solidFill>
                  <a:srgbClr val="FFFFFF"/>
                </a:solidFill>
                <a:effectLst/>
                <a:latin typeface="Courier New" panose="02070309020205020404" pitchFamily="49" charset="0"/>
              </a:rPr>
              <a:t> bash</a:t>
            </a:r>
          </a:p>
          <a:p>
            <a:pPr lvl="1"/>
            <a:r>
              <a:rPr lang="en-US" dirty="0"/>
              <a:t>apt update –y</a:t>
            </a:r>
          </a:p>
          <a:p>
            <a:pPr lvl="1"/>
            <a:r>
              <a:rPr lang="en-US" dirty="0"/>
              <a:t>apt upgrade –y</a:t>
            </a:r>
          </a:p>
          <a:p>
            <a:pPr lvl="1"/>
            <a:r>
              <a:rPr lang="en-US" b="0" i="0" dirty="0">
                <a:solidFill>
                  <a:srgbClr val="FFFFFF"/>
                </a:solidFill>
                <a:effectLst/>
                <a:latin typeface="Courier New" panose="02070309020205020404" pitchFamily="49" charset="0"/>
              </a:rPr>
              <a:t>cat /</a:t>
            </a:r>
            <a:r>
              <a:rPr lang="en-US" b="0" i="0" dirty="0" err="1">
                <a:solidFill>
                  <a:srgbClr val="FFFFFF"/>
                </a:solidFill>
                <a:effectLst/>
                <a:latin typeface="Courier New" panose="02070309020205020404" pitchFamily="49" charset="0"/>
              </a:rPr>
              <a:t>etc</a:t>
            </a:r>
            <a:r>
              <a:rPr lang="en-US" b="0" i="0" dirty="0">
                <a:solidFill>
                  <a:srgbClr val="FFFFFF"/>
                </a:solidFill>
                <a:effectLst/>
                <a:latin typeface="Courier New" panose="02070309020205020404" pitchFamily="49" charset="0"/>
              </a:rPr>
              <a:t>/apt/</a:t>
            </a:r>
            <a:r>
              <a:rPr lang="en-US" b="0" i="0" dirty="0" err="1">
                <a:solidFill>
                  <a:srgbClr val="FFFFFF"/>
                </a:solidFill>
                <a:effectLst/>
                <a:latin typeface="Courier New" panose="02070309020205020404" pitchFamily="49" charset="0"/>
              </a:rPr>
              <a:t>sources.list.d</a:t>
            </a:r>
            <a:r>
              <a:rPr lang="en-US" b="0" i="0" dirty="0">
                <a:solidFill>
                  <a:srgbClr val="FFFFFF"/>
                </a:solidFill>
                <a:effectLst/>
                <a:latin typeface="Courier New" panose="02070309020205020404" pitchFamily="49" charset="0"/>
              </a:rPr>
              <a:t>/</a:t>
            </a:r>
            <a:r>
              <a:rPr lang="en-US" b="0" i="0" dirty="0" err="1">
                <a:solidFill>
                  <a:srgbClr val="FFFFFF"/>
                </a:solidFill>
                <a:effectLst/>
                <a:latin typeface="Courier New" panose="02070309020205020404" pitchFamily="49" charset="0"/>
              </a:rPr>
              <a:t>gitlab_gitlab-ce.list</a:t>
            </a:r>
            <a:r>
              <a:rPr lang="en-US" dirty="0" err="1"/>
              <a:t>gpg_key_url</a:t>
            </a:r>
            <a:r>
              <a:rPr lang="en-US" dirty="0"/>
              <a:t>="https://</a:t>
            </a:r>
            <a:r>
              <a:rPr lang="en-US" dirty="0" err="1"/>
              <a:t>packages.gitlab.com</a:t>
            </a:r>
            <a:r>
              <a:rPr lang="en-US" dirty="0"/>
              <a:t>/</a:t>
            </a:r>
            <a:r>
              <a:rPr lang="en-US" dirty="0" err="1"/>
              <a:t>gitlab</a:t>
            </a:r>
            <a:r>
              <a:rPr lang="en-US" dirty="0"/>
              <a:t>/</a:t>
            </a:r>
            <a:r>
              <a:rPr lang="en-US" dirty="0" err="1"/>
              <a:t>gitlab-ce</a:t>
            </a:r>
            <a:r>
              <a:rPr lang="en-US" dirty="0"/>
              <a:t>/</a:t>
            </a:r>
            <a:r>
              <a:rPr lang="en-US" dirty="0" err="1"/>
              <a:t>gpgkey</a:t>
            </a:r>
            <a:r>
              <a:rPr lang="en-US" dirty="0"/>
              <a:t>"</a:t>
            </a:r>
          </a:p>
        </p:txBody>
      </p:sp>
      <p:sp>
        <p:nvSpPr>
          <p:cNvPr id="4" name="TextBox 3">
            <a:extLst>
              <a:ext uri="{FF2B5EF4-FFF2-40B4-BE49-F238E27FC236}">
                <a16:creationId xmlns:a16="http://schemas.microsoft.com/office/drawing/2014/main" id="{FCFFF2B0-C398-73DD-DF27-F3B7298147C0}"/>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304518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4619-5786-572B-911B-B0A25D12D8EF}"/>
              </a:ext>
            </a:extLst>
          </p:cNvPr>
          <p:cNvSpPr>
            <a:spLocks noGrp="1"/>
          </p:cNvSpPr>
          <p:nvPr>
            <p:ph type="title"/>
          </p:nvPr>
        </p:nvSpPr>
        <p:spPr/>
        <p:txBody>
          <a:bodyPr/>
          <a:lstStyle/>
          <a:p>
            <a:r>
              <a:rPr lang="en-US" dirty="0"/>
              <a:t>Install Gitlab</a:t>
            </a:r>
          </a:p>
        </p:txBody>
      </p:sp>
      <p:pic>
        <p:nvPicPr>
          <p:cNvPr id="5" name="Content Placeholder 4" descr="A screen shot of a computer&#10;&#10;Description automatically generated with medium confidence">
            <a:extLst>
              <a:ext uri="{FF2B5EF4-FFF2-40B4-BE49-F238E27FC236}">
                <a16:creationId xmlns:a16="http://schemas.microsoft.com/office/drawing/2014/main" id="{0190CB5F-F8CD-CE5B-6C9D-9C1219DF5B6F}"/>
              </a:ext>
            </a:extLst>
          </p:cNvPr>
          <p:cNvPicPr>
            <a:picLocks noGrp="1" noChangeAspect="1"/>
          </p:cNvPicPr>
          <p:nvPr>
            <p:ph idx="1"/>
          </p:nvPr>
        </p:nvPicPr>
        <p:blipFill>
          <a:blip r:embed="rId2"/>
          <a:stretch>
            <a:fillRect/>
          </a:stretch>
        </p:blipFill>
        <p:spPr>
          <a:xfrm>
            <a:off x="1492469" y="2336800"/>
            <a:ext cx="5903841" cy="4139833"/>
          </a:xfrm>
        </p:spPr>
      </p:pic>
      <p:sp>
        <p:nvSpPr>
          <p:cNvPr id="3" name="TextBox 2">
            <a:extLst>
              <a:ext uri="{FF2B5EF4-FFF2-40B4-BE49-F238E27FC236}">
                <a16:creationId xmlns:a16="http://schemas.microsoft.com/office/drawing/2014/main" id="{42FAC6D9-2593-36CC-EF6C-6FCCD961DDB2}"/>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3576920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6650A-1D17-8A30-37C8-17AA608D1BA1}"/>
              </a:ext>
            </a:extLst>
          </p:cNvPr>
          <p:cNvSpPr>
            <a:spLocks noGrp="1"/>
          </p:cNvSpPr>
          <p:nvPr>
            <p:ph type="title"/>
          </p:nvPr>
        </p:nvSpPr>
        <p:spPr/>
        <p:txBody>
          <a:bodyPr/>
          <a:lstStyle/>
          <a:p>
            <a:r>
              <a:rPr lang="en-US" dirty="0"/>
              <a:t>Configure GitLab</a:t>
            </a:r>
          </a:p>
        </p:txBody>
      </p:sp>
      <p:sp>
        <p:nvSpPr>
          <p:cNvPr id="3" name="Content Placeholder 2">
            <a:extLst>
              <a:ext uri="{FF2B5EF4-FFF2-40B4-BE49-F238E27FC236}">
                <a16:creationId xmlns:a16="http://schemas.microsoft.com/office/drawing/2014/main" id="{4EF0F672-B2D2-770D-91EB-0D73FCEBCBB7}"/>
              </a:ext>
            </a:extLst>
          </p:cNvPr>
          <p:cNvSpPr>
            <a:spLocks noGrp="1"/>
          </p:cNvSpPr>
          <p:nvPr>
            <p:ph idx="1"/>
          </p:nvPr>
        </p:nvSpPr>
        <p:spPr/>
        <p:txBody>
          <a:bodyPr/>
          <a:lstStyle/>
          <a:p>
            <a:r>
              <a:rPr lang="en-US" dirty="0"/>
              <a:t>nano /</a:t>
            </a:r>
            <a:r>
              <a:rPr lang="en-US" dirty="0" err="1"/>
              <a:t>etc</a:t>
            </a:r>
            <a:r>
              <a:rPr lang="en-US" dirty="0"/>
              <a:t>/</a:t>
            </a:r>
            <a:r>
              <a:rPr lang="en-US" dirty="0" err="1"/>
              <a:t>gitlab</a:t>
            </a:r>
            <a:r>
              <a:rPr lang="en-US" dirty="0"/>
              <a:t>/</a:t>
            </a:r>
            <a:r>
              <a:rPr lang="en-US" dirty="0" err="1"/>
              <a:t>gitlab.rb</a:t>
            </a:r>
            <a:endParaRPr lang="en-US" dirty="0"/>
          </a:p>
          <a:p>
            <a:r>
              <a:rPr lang="en-US" b="0" i="0" dirty="0">
                <a:effectLst/>
                <a:latin typeface="Roboto" panose="02000000000000000000" pitchFamily="2" charset="0"/>
              </a:rPr>
              <a:t>Change the following line:</a:t>
            </a:r>
          </a:p>
          <a:p>
            <a:pPr marL="0" indent="0">
              <a:buNone/>
            </a:pPr>
            <a:r>
              <a:rPr lang="en-US" dirty="0">
                <a:latin typeface="Roboto" panose="02000000000000000000" pitchFamily="2" charset="0"/>
              </a:rPr>
              <a:t>   </a:t>
            </a:r>
            <a:r>
              <a:rPr lang="en-US" dirty="0" err="1">
                <a:latin typeface="Roboto" panose="02000000000000000000" pitchFamily="2" charset="0"/>
              </a:rPr>
              <a:t>external_url</a:t>
            </a:r>
            <a:r>
              <a:rPr lang="en-US" dirty="0">
                <a:latin typeface="Roboto" panose="02000000000000000000" pitchFamily="2" charset="0"/>
              </a:rPr>
              <a:t> 'http://</a:t>
            </a:r>
            <a:r>
              <a:rPr lang="en-US" dirty="0" err="1">
                <a:latin typeface="Roboto" panose="02000000000000000000" pitchFamily="2" charset="0"/>
              </a:rPr>
              <a:t>gitlab.yourdomain.com</a:t>
            </a:r>
            <a:r>
              <a:rPr lang="en-US" dirty="0">
                <a:latin typeface="Roboto" panose="02000000000000000000" pitchFamily="2" charset="0"/>
              </a:rPr>
              <a:t>’</a:t>
            </a:r>
          </a:p>
          <a:p>
            <a:r>
              <a:rPr lang="en-US" dirty="0" err="1"/>
              <a:t>gitlab</a:t>
            </a:r>
            <a:r>
              <a:rPr lang="en-US" dirty="0" err="1">
                <a:solidFill>
                  <a:srgbClr val="9A6E3A"/>
                </a:solidFill>
                <a:effectLst/>
              </a:rPr>
              <a:t>-</a:t>
            </a:r>
            <a:r>
              <a:rPr lang="en-US" dirty="0" err="1"/>
              <a:t>ctl</a:t>
            </a:r>
            <a:r>
              <a:rPr lang="en-US" dirty="0"/>
              <a:t> reconfigure</a:t>
            </a:r>
          </a:p>
          <a:p>
            <a:r>
              <a:rPr lang="en-US" b="0" i="0" dirty="0">
                <a:effectLst/>
                <a:latin typeface="Roboto" panose="02000000000000000000" pitchFamily="2" charset="0"/>
              </a:rPr>
              <a:t>Access GitLab  cat /</a:t>
            </a:r>
            <a:r>
              <a:rPr lang="en-US" b="0" i="0" dirty="0" err="1">
                <a:effectLst/>
                <a:latin typeface="Roboto" panose="02000000000000000000" pitchFamily="2" charset="0"/>
              </a:rPr>
              <a:t>etc</a:t>
            </a:r>
            <a:r>
              <a:rPr lang="en-US" b="0" i="0" dirty="0">
                <a:effectLst/>
                <a:latin typeface="Roboto" panose="02000000000000000000" pitchFamily="2" charset="0"/>
              </a:rPr>
              <a:t>/</a:t>
            </a:r>
            <a:r>
              <a:rPr lang="en-US" b="0" i="0" dirty="0" err="1">
                <a:effectLst/>
                <a:latin typeface="Roboto" panose="02000000000000000000" pitchFamily="2" charset="0"/>
              </a:rPr>
              <a:t>gitlab</a:t>
            </a:r>
            <a:r>
              <a:rPr lang="en-US" b="0" i="0" dirty="0">
                <a:effectLst/>
                <a:latin typeface="Roboto" panose="02000000000000000000" pitchFamily="2" charset="0"/>
              </a:rPr>
              <a:t>/</a:t>
            </a:r>
            <a:r>
              <a:rPr lang="en-US" b="0" i="0" dirty="0" err="1">
                <a:effectLst/>
                <a:latin typeface="Roboto" panose="02000000000000000000" pitchFamily="2" charset="0"/>
              </a:rPr>
              <a:t>initial_root_password</a:t>
            </a:r>
            <a:endParaRPr lang="en-US" b="0" i="0" dirty="0">
              <a:effectLst/>
              <a:latin typeface="Roboto" panose="02000000000000000000" pitchFamily="2" charset="0"/>
            </a:endParaRPr>
          </a:p>
          <a:p>
            <a:endParaRPr lang="en-US" b="0" i="0" dirty="0">
              <a:effectLst/>
              <a:latin typeface="Roboto" panose="02000000000000000000" pitchFamily="2" charset="0"/>
            </a:endParaRPr>
          </a:p>
        </p:txBody>
      </p:sp>
      <p:sp>
        <p:nvSpPr>
          <p:cNvPr id="4" name="TextBox 3">
            <a:extLst>
              <a:ext uri="{FF2B5EF4-FFF2-40B4-BE49-F238E27FC236}">
                <a16:creationId xmlns:a16="http://schemas.microsoft.com/office/drawing/2014/main" id="{8AA2A3F7-8635-C3F5-4120-CF060C1CD89C}"/>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34136486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945A8-D850-38AD-581B-A8B1EDD041AE}"/>
              </a:ext>
            </a:extLst>
          </p:cNvPr>
          <p:cNvSpPr>
            <a:spLocks noGrp="1"/>
          </p:cNvSpPr>
          <p:nvPr>
            <p:ph type="title"/>
          </p:nvPr>
        </p:nvSpPr>
        <p:spPr/>
        <p:txBody>
          <a:bodyPr/>
          <a:lstStyle/>
          <a:p>
            <a:r>
              <a:rPr lang="en-US" dirty="0"/>
              <a:t>Install GitLab Runner on Ubuntu 22.04 LTS</a:t>
            </a:r>
          </a:p>
        </p:txBody>
      </p:sp>
      <p:sp>
        <p:nvSpPr>
          <p:cNvPr id="3" name="Content Placeholder 2">
            <a:extLst>
              <a:ext uri="{FF2B5EF4-FFF2-40B4-BE49-F238E27FC236}">
                <a16:creationId xmlns:a16="http://schemas.microsoft.com/office/drawing/2014/main" id="{95267226-58FF-D52E-9043-DCD478C08A11}"/>
              </a:ext>
            </a:extLst>
          </p:cNvPr>
          <p:cNvSpPr>
            <a:spLocks noGrp="1"/>
          </p:cNvSpPr>
          <p:nvPr>
            <p:ph idx="1"/>
          </p:nvPr>
        </p:nvSpPr>
        <p:spPr/>
        <p:txBody>
          <a:bodyPr/>
          <a:lstStyle/>
          <a:p>
            <a:r>
              <a:rPr lang="en-US" b="0" i="0" dirty="0">
                <a:effectLst/>
                <a:latin typeface="Monaco" pitchFamily="2" charset="77"/>
              </a:rPr>
              <a:t>curl -L "https://</a:t>
            </a:r>
            <a:r>
              <a:rPr lang="en-US" b="0" i="0" dirty="0" err="1">
                <a:effectLst/>
                <a:latin typeface="Monaco" pitchFamily="2" charset="77"/>
              </a:rPr>
              <a:t>packages.gitlab.com</a:t>
            </a:r>
            <a:r>
              <a:rPr lang="en-US" b="0" i="0" dirty="0">
                <a:effectLst/>
                <a:latin typeface="Monaco" pitchFamily="2" charset="77"/>
              </a:rPr>
              <a:t>/install/repositories/runner/</a:t>
            </a:r>
            <a:r>
              <a:rPr lang="en-US" b="0" i="0" dirty="0" err="1">
                <a:effectLst/>
                <a:latin typeface="Monaco" pitchFamily="2" charset="77"/>
              </a:rPr>
              <a:t>gitlab</a:t>
            </a:r>
            <a:r>
              <a:rPr lang="en-US" b="0" i="0" dirty="0">
                <a:effectLst/>
                <a:latin typeface="Monaco" pitchFamily="2" charset="77"/>
              </a:rPr>
              <a:t>-runner/</a:t>
            </a:r>
            <a:r>
              <a:rPr lang="en-US" b="0" i="0" dirty="0" err="1">
                <a:effectLst/>
                <a:latin typeface="Monaco" pitchFamily="2" charset="77"/>
              </a:rPr>
              <a:t>script.deb.sh</a:t>
            </a:r>
            <a:r>
              <a:rPr lang="en-US" b="0" i="0" dirty="0">
                <a:effectLst/>
                <a:latin typeface="Monaco" pitchFamily="2" charset="77"/>
              </a:rPr>
              <a:t>" | </a:t>
            </a:r>
            <a:r>
              <a:rPr lang="en-US" b="0" i="0" dirty="0" err="1">
                <a:effectLst/>
                <a:latin typeface="Monaco" pitchFamily="2" charset="77"/>
              </a:rPr>
              <a:t>sudo</a:t>
            </a:r>
            <a:r>
              <a:rPr lang="en-US" b="0" i="0" dirty="0">
                <a:effectLst/>
                <a:latin typeface="Monaco" pitchFamily="2" charset="77"/>
              </a:rPr>
              <a:t> bash</a:t>
            </a:r>
          </a:p>
          <a:p>
            <a:r>
              <a:rPr lang="en-US" b="0" i="0" dirty="0" err="1">
                <a:effectLst/>
                <a:latin typeface="Monaco" pitchFamily="2" charset="77"/>
              </a:rPr>
              <a:t>sudo</a:t>
            </a:r>
            <a:r>
              <a:rPr lang="en-US" b="0" i="0" dirty="0">
                <a:effectLst/>
                <a:latin typeface="Monaco" pitchFamily="2" charset="77"/>
              </a:rPr>
              <a:t> apt-get install </a:t>
            </a:r>
            <a:r>
              <a:rPr lang="en-US" b="0" i="0" dirty="0" err="1">
                <a:effectLst/>
                <a:latin typeface="Monaco" pitchFamily="2" charset="77"/>
              </a:rPr>
              <a:t>gitlab</a:t>
            </a:r>
            <a:r>
              <a:rPr lang="en-US" b="0" i="0" dirty="0">
                <a:effectLst/>
                <a:latin typeface="Monaco" pitchFamily="2" charset="77"/>
              </a:rPr>
              <a:t>-runner</a:t>
            </a:r>
          </a:p>
          <a:p>
            <a:r>
              <a:rPr lang="en-US" b="0" i="0" dirty="0">
                <a:effectLst/>
                <a:latin typeface="Monaco" pitchFamily="2" charset="77"/>
              </a:rPr>
              <a:t>apt-cache </a:t>
            </a:r>
            <a:r>
              <a:rPr lang="en-US" b="0" i="0" dirty="0" err="1">
                <a:effectLst/>
                <a:latin typeface="Monaco" pitchFamily="2" charset="77"/>
              </a:rPr>
              <a:t>madison</a:t>
            </a:r>
            <a:r>
              <a:rPr lang="en-US" b="0" i="0" dirty="0">
                <a:effectLst/>
                <a:latin typeface="Monaco" pitchFamily="2" charset="77"/>
              </a:rPr>
              <a:t> </a:t>
            </a:r>
            <a:r>
              <a:rPr lang="en-US" b="0" i="0" dirty="0" err="1">
                <a:effectLst/>
                <a:latin typeface="Monaco" pitchFamily="2" charset="77"/>
              </a:rPr>
              <a:t>gitlab</a:t>
            </a:r>
            <a:r>
              <a:rPr lang="en-US" b="0" i="0" dirty="0">
                <a:effectLst/>
                <a:latin typeface="Monaco" pitchFamily="2" charset="77"/>
              </a:rPr>
              <a:t>-runner</a:t>
            </a:r>
          </a:p>
          <a:p>
            <a:r>
              <a:rPr lang="en-US" b="0" i="0" dirty="0" err="1">
                <a:effectLst/>
                <a:latin typeface="Monaco" pitchFamily="2" charset="77"/>
              </a:rPr>
              <a:t>sudo</a:t>
            </a:r>
            <a:r>
              <a:rPr lang="en-US" b="0" i="0" dirty="0">
                <a:effectLst/>
                <a:latin typeface="Monaco" pitchFamily="2" charset="77"/>
              </a:rPr>
              <a:t> apt-get install </a:t>
            </a:r>
            <a:r>
              <a:rPr lang="en-US" b="0" i="0" dirty="0" err="1">
                <a:effectLst/>
                <a:latin typeface="Monaco" pitchFamily="2" charset="77"/>
              </a:rPr>
              <a:t>gitlab</a:t>
            </a:r>
            <a:r>
              <a:rPr lang="en-US" b="0" i="0" dirty="0">
                <a:effectLst/>
                <a:latin typeface="Monaco" pitchFamily="2" charset="77"/>
              </a:rPr>
              <a:t>-runner=10.0.0</a:t>
            </a:r>
          </a:p>
          <a:p>
            <a:r>
              <a:rPr lang="en-US" dirty="0" err="1"/>
              <a:t>sudo</a:t>
            </a:r>
            <a:r>
              <a:rPr lang="en-US" dirty="0"/>
              <a:t> </a:t>
            </a:r>
            <a:r>
              <a:rPr lang="en-US" dirty="0" err="1"/>
              <a:t>gitlab</a:t>
            </a:r>
            <a:r>
              <a:rPr lang="en-US" dirty="0"/>
              <a:t>-runner -version</a:t>
            </a:r>
          </a:p>
        </p:txBody>
      </p:sp>
      <p:sp>
        <p:nvSpPr>
          <p:cNvPr id="4" name="TextBox 3">
            <a:extLst>
              <a:ext uri="{FF2B5EF4-FFF2-40B4-BE49-F238E27FC236}">
                <a16:creationId xmlns:a16="http://schemas.microsoft.com/office/drawing/2014/main" id="{C71C9DC9-44E2-84C5-AE37-32829017B2B3}"/>
              </a:ext>
            </a:extLst>
          </p:cNvPr>
          <p:cNvSpPr txBox="1"/>
          <p:nvPr/>
        </p:nvSpPr>
        <p:spPr>
          <a:xfrm>
            <a:off x="10798630" y="970531"/>
            <a:ext cx="1175656" cy="646331"/>
          </a:xfrm>
          <a:prstGeom prst="rect">
            <a:avLst/>
          </a:prstGeom>
          <a:noFill/>
        </p:spPr>
        <p:txBody>
          <a:bodyPr wrap="square" rtlCol="0">
            <a:spAutoFit/>
          </a:bodyPr>
          <a:lstStyle/>
          <a:p>
            <a:r>
              <a:rPr lang="en-US" dirty="0" err="1"/>
              <a:t>Nextech</a:t>
            </a:r>
            <a:r>
              <a:rPr lang="en-US" dirty="0"/>
              <a:t> Solutions</a:t>
            </a:r>
          </a:p>
        </p:txBody>
      </p:sp>
    </p:spTree>
    <p:extLst>
      <p:ext uri="{BB962C8B-B14F-4D97-AF65-F5344CB8AC3E}">
        <p14:creationId xmlns:p14="http://schemas.microsoft.com/office/powerpoint/2010/main" val="2856451320"/>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6533</TotalTime>
  <Words>7187</Words>
  <Application>Microsoft Macintosh PowerPoint</Application>
  <PresentationFormat>Widescreen</PresentationFormat>
  <Paragraphs>1013</Paragraphs>
  <Slides>161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161</vt:i4>
      </vt:variant>
    </vt:vector>
  </HeadingPairs>
  <TitlesOfParts>
    <vt:vector size="171" baseType="lpstr">
      <vt:lpstr>Adelle</vt:lpstr>
      <vt:lpstr>JetBrains Mono</vt:lpstr>
      <vt:lpstr>var( --e-global-typography-text-font-family )</vt:lpstr>
      <vt:lpstr>Arial</vt:lpstr>
      <vt:lpstr>Courier New</vt:lpstr>
      <vt:lpstr>Menlo</vt:lpstr>
      <vt:lpstr>Monaco</vt:lpstr>
      <vt:lpstr>Roboto</vt:lpstr>
      <vt:lpstr>Trebuchet MS</vt:lpstr>
      <vt:lpstr>Berlin</vt:lpstr>
      <vt:lpstr> Using Gitlab</vt:lpstr>
      <vt:lpstr>Step 1 – Sign on to Gitlab</vt:lpstr>
      <vt:lpstr>Step 2 – Create a Project in Gitlab</vt:lpstr>
      <vt:lpstr>Step 2 – Create new project </vt:lpstr>
      <vt:lpstr>Step 3 – Fill out information </vt:lpstr>
      <vt:lpstr>Using Gitlab</vt:lpstr>
      <vt:lpstr>Step 3 – Click the Clone button</vt:lpstr>
      <vt:lpstr>View directory structure after clone</vt:lpstr>
      <vt:lpstr>Using GitLab</vt:lpstr>
      <vt:lpstr>Using GitLab</vt:lpstr>
      <vt:lpstr>Github Flow</vt:lpstr>
      <vt:lpstr>Gitlab and Github – Sharing commits with coworkers via the golden repo</vt:lpstr>
      <vt:lpstr>Branching</vt:lpstr>
      <vt:lpstr>Git commands</vt:lpstr>
      <vt:lpstr>Git Commands – Setting up git Repo</vt:lpstr>
      <vt:lpstr>Git Commands – Setting up git Repo</vt:lpstr>
      <vt:lpstr>Git Commands – Setting up git Repo</vt:lpstr>
      <vt:lpstr>Git Commands</vt:lpstr>
      <vt:lpstr>Git Branching</vt:lpstr>
      <vt:lpstr>Useful git commands</vt:lpstr>
      <vt:lpstr>Git merge example</vt:lpstr>
      <vt:lpstr>Git merge example</vt:lpstr>
      <vt:lpstr>Three-way merge</vt:lpstr>
      <vt:lpstr>Git Branching – Basic Branching and Merging</vt:lpstr>
      <vt:lpstr>Git Branching – Basic Branching and Merging</vt:lpstr>
      <vt:lpstr>Git Branching – Basic Branching and Merging</vt:lpstr>
      <vt:lpstr>Git Branching – Basic Branching and Merging</vt:lpstr>
      <vt:lpstr>Git Branching – Basic Branching and Merging</vt:lpstr>
      <vt:lpstr>Git Branching – Basic Branching and Merging</vt:lpstr>
      <vt:lpstr>Git Branching – Basic Branching and Merging</vt:lpstr>
      <vt:lpstr>Git Branching – Basic Branching and Merging</vt:lpstr>
      <vt:lpstr>Git Branching – Basic Branching and Merging</vt:lpstr>
      <vt:lpstr>Git flow</vt:lpstr>
      <vt:lpstr>Master/Main Branch</vt:lpstr>
      <vt:lpstr>Development Branch</vt:lpstr>
      <vt:lpstr>Feature Branches</vt:lpstr>
      <vt:lpstr>Example Branches</vt:lpstr>
      <vt:lpstr>Release Branches</vt:lpstr>
      <vt:lpstr>Example</vt:lpstr>
      <vt:lpstr>Hotfixes</vt:lpstr>
      <vt:lpstr>Hotfix example</vt:lpstr>
      <vt:lpstr>Gitlab Flow</vt:lpstr>
      <vt:lpstr>Production Branch</vt:lpstr>
      <vt:lpstr>Gitlab flow</vt:lpstr>
      <vt:lpstr>Staging branch</vt:lpstr>
      <vt:lpstr>Staging Branch </vt:lpstr>
      <vt:lpstr>Release Branch </vt:lpstr>
      <vt:lpstr>Release Branches</vt:lpstr>
      <vt:lpstr>Github flow</vt:lpstr>
      <vt:lpstr>Github flow</vt:lpstr>
      <vt:lpstr>Gitlab features</vt:lpstr>
      <vt:lpstr>Creating Projects</vt:lpstr>
      <vt:lpstr>Create Projects Click the plus symbol (+) menu at the top Left.</vt:lpstr>
      <vt:lpstr>Select New Project.</vt:lpstr>
      <vt:lpstr>Fill out details and Click create project</vt:lpstr>
      <vt:lpstr>Project details that are important </vt:lpstr>
      <vt:lpstr>Project Visibility</vt:lpstr>
      <vt:lpstr>Creating an SSH Key</vt:lpstr>
      <vt:lpstr>Committing to a project</vt:lpstr>
      <vt:lpstr>Blank slate</vt:lpstr>
      <vt:lpstr>Existing folder</vt:lpstr>
      <vt:lpstr>Starting our example project</vt:lpstr>
      <vt:lpstr>Adding other project members</vt:lpstr>
      <vt:lpstr>Adding other project members</vt:lpstr>
      <vt:lpstr>Issues</vt:lpstr>
      <vt:lpstr>Creating an issue</vt:lpstr>
      <vt:lpstr>Create issue for Project</vt:lpstr>
      <vt:lpstr>Create issue  </vt:lpstr>
      <vt:lpstr>Issues </vt:lpstr>
      <vt:lpstr>Issue </vt:lpstr>
      <vt:lpstr>Issues</vt:lpstr>
      <vt:lpstr>Issue Comments </vt:lpstr>
      <vt:lpstr>Issue comments </vt:lpstr>
      <vt:lpstr>Adding Markup of website</vt:lpstr>
      <vt:lpstr>Issue Board</vt:lpstr>
      <vt:lpstr>Issue board </vt:lpstr>
      <vt:lpstr>Add Label</vt:lpstr>
      <vt:lpstr>New Label</vt:lpstr>
      <vt:lpstr>Labels for Issue management</vt:lpstr>
      <vt:lpstr>Add new list to Issue board</vt:lpstr>
      <vt:lpstr>Issue boards</vt:lpstr>
      <vt:lpstr>Labels for issue management</vt:lpstr>
      <vt:lpstr>Milestones</vt:lpstr>
      <vt:lpstr>Milestones</vt:lpstr>
      <vt:lpstr>Milestones</vt:lpstr>
      <vt:lpstr>Milestones </vt:lpstr>
      <vt:lpstr>Merge requests</vt:lpstr>
      <vt:lpstr>Example project</vt:lpstr>
      <vt:lpstr>Example project </vt:lpstr>
      <vt:lpstr>Creating a merge request</vt:lpstr>
      <vt:lpstr>New Merge Request</vt:lpstr>
      <vt:lpstr>New Merge Request</vt:lpstr>
      <vt:lpstr>Create Merge Request</vt:lpstr>
      <vt:lpstr>Continuous Integration and Continuous Deployment</vt:lpstr>
      <vt:lpstr>How to install Gitlab</vt:lpstr>
      <vt:lpstr>How to install GitLab</vt:lpstr>
      <vt:lpstr>Install Gitlab</vt:lpstr>
      <vt:lpstr>Configure GitLab</vt:lpstr>
      <vt:lpstr>Install GitLab Runner on Ubuntu 22.04 LTS</vt:lpstr>
      <vt:lpstr>Register GitLab Runner</vt:lpstr>
      <vt:lpstr>CI/CD Project settings</vt:lpstr>
      <vt:lpstr>Project settings for CI/CD</vt:lpstr>
      <vt:lpstr>Add to project for CI/CD</vt:lpstr>
      <vt:lpstr>Breaking down .gitlab-ci.yml</vt:lpstr>
      <vt:lpstr>Jobs</vt:lpstr>
      <vt:lpstr>The stage parameter</vt:lpstr>
      <vt:lpstr>Example of stages</vt:lpstr>
      <vt:lpstr>Example stages cont.</vt:lpstr>
      <vt:lpstr>The image parameter</vt:lpstr>
      <vt:lpstr>The services parameter</vt:lpstr>
      <vt:lpstr>The only and except parameters</vt:lpstr>
      <vt:lpstr>Examples of only and except</vt:lpstr>
      <vt:lpstr>The tags parameter</vt:lpstr>
      <vt:lpstr>tags example</vt:lpstr>
      <vt:lpstr>The allow_failure parameter </vt:lpstr>
      <vt:lpstr>The when parameter</vt:lpstr>
      <vt:lpstr>when example</vt:lpstr>
      <vt:lpstr>when example</vt:lpstr>
      <vt:lpstr>The environment parameter</vt:lpstr>
      <vt:lpstr>Environments gui interface</vt:lpstr>
      <vt:lpstr>The cache parameter</vt:lpstr>
      <vt:lpstr>cache - paths</vt:lpstr>
      <vt:lpstr>cache - key</vt:lpstr>
      <vt:lpstr> cache key example</vt:lpstr>
      <vt:lpstr>cache key example cont-</vt:lpstr>
      <vt:lpstr>cache key example cont-</vt:lpstr>
      <vt:lpstr>cache - untracked</vt:lpstr>
      <vt:lpstr>cache - policy</vt:lpstr>
      <vt:lpstr>cache policy</vt:lpstr>
      <vt:lpstr>The artifacts parameter</vt:lpstr>
      <vt:lpstr>artifacts - paths</vt:lpstr>
      <vt:lpstr>artifacts - name</vt:lpstr>
      <vt:lpstr>artifacts – name example</vt:lpstr>
      <vt:lpstr>artifacts - example</vt:lpstr>
      <vt:lpstr>artifacts - untracked</vt:lpstr>
      <vt:lpstr>artifacts - when</vt:lpstr>
      <vt:lpstr>artifacts – expire_in</vt:lpstr>
      <vt:lpstr>The variables parameter</vt:lpstr>
      <vt:lpstr>Other parameters</vt:lpstr>
      <vt:lpstr>Advanced .gitlab-ci.yml</vt:lpstr>
      <vt:lpstr>Advanced .gitlab-ci.yml – cont.</vt:lpstr>
      <vt:lpstr>Advanced .gitlab-ci.yml – cont.</vt:lpstr>
      <vt:lpstr>Advanced .gitlab-ci.yml – cont.</vt:lpstr>
      <vt:lpstr>Advanced .gitlab-ci.yml – cont.</vt:lpstr>
      <vt:lpstr>Break down of .gitlab-ci.yml</vt:lpstr>
      <vt:lpstr>Break down of .gitlab-ci.yml – cont.</vt:lpstr>
      <vt:lpstr>Break down of .gitlab-ci.yml – cont.</vt:lpstr>
      <vt:lpstr>Break down of .gitlab-ci.yml – cont.</vt:lpstr>
      <vt:lpstr>Break down of .gitlab-ci.yml – cont.</vt:lpstr>
      <vt:lpstr>Break down of .gitlab-ci.yml – cont.</vt:lpstr>
      <vt:lpstr>Break down of .gitlab-ci.yml – cont.</vt:lpstr>
      <vt:lpstr>Break down of .gitlab-ci.yml – cont.</vt:lpstr>
      <vt:lpstr>Break down of .gitlab-ci.yml – cont.</vt:lpstr>
      <vt:lpstr>Break down of .gitlab-ci.yml – cont.</vt:lpstr>
      <vt:lpstr>GitLab CI/CD web ui</vt:lpstr>
      <vt:lpstr>Check your .gitlab-ci.yml</vt:lpstr>
      <vt:lpstr>Job listing</vt:lpstr>
      <vt:lpstr>CI/CD Analytics</vt:lpstr>
      <vt:lpstr>Environments</vt:lpstr>
      <vt:lpstr>Importing repositories</vt:lpstr>
      <vt:lpstr>Import repositories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Using Gitlab</dc:title>
  <dc:creator>Bill Crupi, NTS Cloud Automation Engineer</dc:creator>
  <cp:lastModifiedBy>Bill Crupi</cp:lastModifiedBy>
  <cp:revision>67</cp:revision>
  <dcterms:created xsi:type="dcterms:W3CDTF">2019-07-29T22:25:21Z</dcterms:created>
  <dcterms:modified xsi:type="dcterms:W3CDTF">2023-08-24T15:42:36Z</dcterms:modified>
</cp:coreProperties>
</file>